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League Spartan" charset="1" panose="00000800000000000000"/>
      <p:regular r:id="rId20"/>
    </p:embeddedFont>
    <p:embeddedFont>
      <p:font typeface="DM Sans" charset="1" panose="000000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" charset="1" panose="00000500000000000000"/>
      <p:regular r:id="rId23"/>
    </p:embeddedFont>
    <p:embeddedFont>
      <p:font typeface="DM Sans Bold" charset="1" panose="00000000000000000000"/>
      <p:regular r:id="rId24"/>
    </p:embeddedFont>
    <p:embeddedFont>
      <p:font typeface="Poppins Semi-Bold" charset="1" panose="000007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jpeg" Type="http://schemas.openxmlformats.org/officeDocument/2006/relationships/image"/><Relationship Id="rId5" Target="../media/image34.jpeg" Type="http://schemas.openxmlformats.org/officeDocument/2006/relationships/image"/><Relationship Id="rId6" Target="../media/image3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17" Target="../media/image47.png" Type="http://schemas.openxmlformats.org/officeDocument/2006/relationships/image"/><Relationship Id="rId18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6.jpeg" Type="http://schemas.openxmlformats.org/officeDocument/2006/relationships/image"/><Relationship Id="rId8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https://youtu.be/IEYFlGLAhyo?si=uz0018N6N4YP-P7j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E2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2642" y="0"/>
            <a:ext cx="12142684" cy="12195528"/>
            <a:chOff x="0" y="0"/>
            <a:chExt cx="8092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807345" y="3559544"/>
            <a:ext cx="9183004" cy="309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30"/>
              </a:lnSpc>
              <a:spcBef>
                <a:spcPct val="0"/>
              </a:spcBef>
            </a:pPr>
            <a:r>
              <a:rPr lang="en-US" sz="10640">
                <a:solidFill>
                  <a:srgbClr val="2E637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SISTEM </a:t>
            </a:r>
            <a:r>
              <a:rPr lang="en-US" sz="106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KOMPUTER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85770" y="2729043"/>
            <a:ext cx="6801813" cy="7087665"/>
          </a:xfrm>
          <a:custGeom>
            <a:avLst/>
            <a:gdLst/>
            <a:ahLst/>
            <a:cxnLst/>
            <a:rect r="r" b="b" t="t" l="l"/>
            <a:pathLst>
              <a:path h="7087665" w="6801813">
                <a:moveTo>
                  <a:pt x="0" y="0"/>
                </a:moveTo>
                <a:lnTo>
                  <a:pt x="6801812" y="0"/>
                </a:lnTo>
                <a:lnTo>
                  <a:pt x="6801812" y="7087665"/>
                </a:lnTo>
                <a:lnTo>
                  <a:pt x="0" y="7087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57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652873" y="8708206"/>
            <a:ext cx="2320177" cy="550094"/>
            <a:chOff x="0" y="0"/>
            <a:chExt cx="611076" cy="144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1076" cy="144881"/>
            </a:xfrm>
            <a:custGeom>
              <a:avLst/>
              <a:gdLst/>
              <a:ahLst/>
              <a:cxnLst/>
              <a:rect r="r" b="b" t="t" l="l"/>
              <a:pathLst>
                <a:path h="144881" w="611076">
                  <a:moveTo>
                    <a:pt x="72440" y="0"/>
                  </a:moveTo>
                  <a:lnTo>
                    <a:pt x="538635" y="0"/>
                  </a:lnTo>
                  <a:cubicBezTo>
                    <a:pt x="578643" y="0"/>
                    <a:pt x="611076" y="32433"/>
                    <a:pt x="611076" y="72440"/>
                  </a:cubicBezTo>
                  <a:lnTo>
                    <a:pt x="611076" y="72440"/>
                  </a:lnTo>
                  <a:cubicBezTo>
                    <a:pt x="611076" y="112448"/>
                    <a:pt x="578643" y="144881"/>
                    <a:pt x="538635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611076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398846" y="8783453"/>
            <a:ext cx="399599" cy="399599"/>
          </a:xfrm>
          <a:custGeom>
            <a:avLst/>
            <a:gdLst/>
            <a:ahLst/>
            <a:cxnLst/>
            <a:rect r="r" b="b" t="t" l="l"/>
            <a:pathLst>
              <a:path h="399599" w="399599">
                <a:moveTo>
                  <a:pt x="0" y="0"/>
                </a:moveTo>
                <a:lnTo>
                  <a:pt x="399600" y="0"/>
                </a:lnTo>
                <a:lnTo>
                  <a:pt x="399600" y="399599"/>
                </a:lnTo>
                <a:lnTo>
                  <a:pt x="0" y="399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Informatika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43573" y="8842283"/>
            <a:ext cx="139454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Start Slide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74776" y="6669578"/>
            <a:ext cx="5556193" cy="44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63"/>
              </a:lnSpc>
              <a:spcBef>
                <a:spcPct val="0"/>
              </a:spcBef>
            </a:pPr>
            <a:r>
              <a:rPr lang="en-US" sz="3038">
                <a:solidFill>
                  <a:srgbClr val="2E637B"/>
                </a:solidFill>
                <a:latin typeface="DM Sans"/>
                <a:ea typeface="DM Sans"/>
                <a:cs typeface="DM Sans"/>
                <a:sym typeface="DM Sans"/>
              </a:rPr>
              <a:t>Oleh: Seli Agustina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5754690"/>
            <a:chOff x="0" y="0"/>
            <a:chExt cx="2408296" cy="15156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1515638"/>
            </a:xfrm>
            <a:custGeom>
              <a:avLst/>
              <a:gdLst/>
              <a:ahLst/>
              <a:cxnLst/>
              <a:rect r="r" b="b" t="t" l="l"/>
              <a:pathLst>
                <a:path h="1515638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515638"/>
                  </a:lnTo>
                  <a:lnTo>
                    <a:pt x="0" y="1515638"/>
                  </a:ln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408296" cy="1506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9321" y="2963612"/>
            <a:ext cx="1126590" cy="797582"/>
            <a:chOff x="0" y="0"/>
            <a:chExt cx="296715" cy="2100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6715" cy="210063"/>
            </a:xfrm>
            <a:custGeom>
              <a:avLst/>
              <a:gdLst/>
              <a:ahLst/>
              <a:cxnLst/>
              <a:rect r="r" b="b" t="t" l="l"/>
              <a:pathLst>
                <a:path h="210063" w="296715">
                  <a:moveTo>
                    <a:pt x="105031" y="0"/>
                  </a:moveTo>
                  <a:lnTo>
                    <a:pt x="191684" y="0"/>
                  </a:lnTo>
                  <a:cubicBezTo>
                    <a:pt x="219540" y="0"/>
                    <a:pt x="246255" y="11066"/>
                    <a:pt x="265952" y="30763"/>
                  </a:cubicBezTo>
                  <a:cubicBezTo>
                    <a:pt x="285649" y="50460"/>
                    <a:pt x="296715" y="77175"/>
                    <a:pt x="296715" y="105031"/>
                  </a:cubicBezTo>
                  <a:lnTo>
                    <a:pt x="296715" y="105031"/>
                  </a:lnTo>
                  <a:cubicBezTo>
                    <a:pt x="296715" y="132887"/>
                    <a:pt x="285649" y="159603"/>
                    <a:pt x="265952" y="179300"/>
                  </a:cubicBezTo>
                  <a:cubicBezTo>
                    <a:pt x="246255" y="198997"/>
                    <a:pt x="219540" y="210063"/>
                    <a:pt x="191684" y="210063"/>
                  </a:cubicBezTo>
                  <a:lnTo>
                    <a:pt x="105031" y="210063"/>
                  </a:lnTo>
                  <a:cubicBezTo>
                    <a:pt x="77175" y="210063"/>
                    <a:pt x="50460" y="198997"/>
                    <a:pt x="30763" y="179300"/>
                  </a:cubicBezTo>
                  <a:cubicBezTo>
                    <a:pt x="11066" y="159603"/>
                    <a:pt x="0" y="132887"/>
                    <a:pt x="0" y="105031"/>
                  </a:cubicBezTo>
                  <a:lnTo>
                    <a:pt x="0" y="105031"/>
                  </a:lnTo>
                  <a:cubicBezTo>
                    <a:pt x="0" y="77175"/>
                    <a:pt x="11066" y="50460"/>
                    <a:pt x="30763" y="30763"/>
                  </a:cubicBezTo>
                  <a:cubicBezTo>
                    <a:pt x="50460" y="11066"/>
                    <a:pt x="77175" y="0"/>
                    <a:pt x="105031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296715" cy="20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750400" y="2877345"/>
            <a:ext cx="2787199" cy="1433181"/>
            <a:chOff x="0" y="0"/>
            <a:chExt cx="3716266" cy="191090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716266" cy="1910908"/>
              <a:chOff x="0" y="0"/>
              <a:chExt cx="734077" cy="37746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34077" cy="377463"/>
              </a:xfrm>
              <a:custGeom>
                <a:avLst/>
                <a:gdLst/>
                <a:ahLst/>
                <a:cxnLst/>
                <a:rect r="r" b="b" t="t" l="l"/>
                <a:pathLst>
                  <a:path h="377463" w="734077">
                    <a:moveTo>
                      <a:pt x="0" y="0"/>
                    </a:moveTo>
                    <a:lnTo>
                      <a:pt x="734077" y="0"/>
                    </a:lnTo>
                    <a:lnTo>
                      <a:pt x="734077" y="377463"/>
                    </a:lnTo>
                    <a:lnTo>
                      <a:pt x="0" y="377463"/>
                    </a:lnTo>
                    <a:close/>
                  </a:path>
                </a:pathLst>
              </a:custGeom>
              <a:solidFill>
                <a:srgbClr val="2E637B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9525"/>
                <a:ext cx="734077" cy="3679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18624" y="450294"/>
              <a:ext cx="3079018" cy="102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22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Perangkat Penyimpanan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10537600" y="2877345"/>
            <a:ext cx="1740998" cy="6975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0466954" y="3671524"/>
            <a:ext cx="1811643" cy="6390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851021" y="5359092"/>
            <a:ext cx="4532310" cy="4532310"/>
          </a:xfrm>
          <a:custGeom>
            <a:avLst/>
            <a:gdLst/>
            <a:ahLst/>
            <a:cxnLst/>
            <a:rect r="r" b="b" t="t" l="l"/>
            <a:pathLst>
              <a:path h="4532310" w="4532310">
                <a:moveTo>
                  <a:pt x="0" y="0"/>
                </a:moveTo>
                <a:lnTo>
                  <a:pt x="4532310" y="0"/>
                </a:lnTo>
                <a:lnTo>
                  <a:pt x="4532310" y="4532310"/>
                </a:lnTo>
                <a:lnTo>
                  <a:pt x="0" y="4532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9489" y="2359090"/>
            <a:ext cx="5279448" cy="51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7"/>
              </a:lnSpc>
              <a:spcBef>
                <a:spcPct val="0"/>
              </a:spcBef>
            </a:pPr>
            <a:r>
              <a:rPr lang="en-US" sz="35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Perangkat Penyimpanan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92098" y="7539522"/>
            <a:ext cx="4900794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Penyimpanan utama atau primary storage adalah penyimpanan in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ternal komputer yang menyimpan data dan instruksi yang sedang aktif digunakan oleh CPU untuk pemrosesan cepat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71718" y="6700894"/>
            <a:ext cx="4205898" cy="65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Penyimp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anan Utama (Primary Storage)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9489" y="2931768"/>
            <a:ext cx="5447898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Perangkat penyimpanan berfungsi untuk menyimpan data, program, dan hasil pemrosesan, baik secara sementara maupun permanen.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88836" y="2716182"/>
            <a:ext cx="4205898" cy="65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Penyimp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anan Utama (Primary Storage)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88836" y="3961433"/>
            <a:ext cx="4205898" cy="65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Penyimp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anan Sekunder (Secondary Storage)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21465" y="7539522"/>
            <a:ext cx="618330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Penyimpanan sekunder adalah jenis penyimpanan data non-vola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til (non-volatile) dan berkapasitas besar yang digunakan untuk menyimpan data jangka panjang secara permanen, seperti sistem operasi, aplikasi, dan file pengguna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901085" y="6700894"/>
            <a:ext cx="4205898" cy="65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Penyimp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anan Sekunder (Secondary Storage)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1368413" y="6464298"/>
            <a:ext cx="0" cy="3370749"/>
          </a:xfrm>
          <a:prstGeom prst="line">
            <a:avLst/>
          </a:prstGeom>
          <a:ln cap="flat" w="1905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3371" y="-227107"/>
            <a:ext cx="10271461" cy="10806755"/>
            <a:chOff x="0" y="0"/>
            <a:chExt cx="2705241" cy="2846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5241" cy="2846224"/>
            </a:xfrm>
            <a:custGeom>
              <a:avLst/>
              <a:gdLst/>
              <a:ahLst/>
              <a:cxnLst/>
              <a:rect r="r" b="b" t="t" l="l"/>
              <a:pathLst>
                <a:path h="2846224" w="2705241">
                  <a:moveTo>
                    <a:pt x="0" y="0"/>
                  </a:moveTo>
                  <a:lnTo>
                    <a:pt x="2705241" y="0"/>
                  </a:lnTo>
                  <a:lnTo>
                    <a:pt x="2705241" y="2846224"/>
                  </a:lnTo>
                  <a:lnTo>
                    <a:pt x="0" y="2846224"/>
                  </a:ln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705241" cy="2836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66442" y="3232521"/>
            <a:ext cx="2777558" cy="2089072"/>
            <a:chOff x="0" y="0"/>
            <a:chExt cx="1053042" cy="7920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3042" cy="792020"/>
            </a:xfrm>
            <a:custGeom>
              <a:avLst/>
              <a:gdLst/>
              <a:ahLst/>
              <a:cxnLst/>
              <a:rect r="r" b="b" t="t" l="l"/>
              <a:pathLst>
                <a:path h="792020" w="1053042">
                  <a:moveTo>
                    <a:pt x="64108" y="0"/>
                  </a:moveTo>
                  <a:lnTo>
                    <a:pt x="988934" y="0"/>
                  </a:lnTo>
                  <a:cubicBezTo>
                    <a:pt x="1024340" y="0"/>
                    <a:pt x="1053042" y="28702"/>
                    <a:pt x="1053042" y="64108"/>
                  </a:cubicBezTo>
                  <a:lnTo>
                    <a:pt x="1053042" y="727911"/>
                  </a:lnTo>
                  <a:cubicBezTo>
                    <a:pt x="1053042" y="763317"/>
                    <a:pt x="1024340" y="792020"/>
                    <a:pt x="988934" y="792020"/>
                  </a:cubicBezTo>
                  <a:lnTo>
                    <a:pt x="64108" y="792020"/>
                  </a:lnTo>
                  <a:cubicBezTo>
                    <a:pt x="28702" y="792020"/>
                    <a:pt x="0" y="763317"/>
                    <a:pt x="0" y="727911"/>
                  </a:cubicBezTo>
                  <a:lnTo>
                    <a:pt x="0" y="64108"/>
                  </a:lnTo>
                  <a:cubicBezTo>
                    <a:pt x="0" y="28702"/>
                    <a:pt x="28702" y="0"/>
                    <a:pt x="64108" y="0"/>
                  </a:cubicBezTo>
                  <a:close/>
                </a:path>
              </a:pathLst>
            </a:custGeom>
            <a:blipFill>
              <a:blip r:embed="rId4"/>
              <a:stretch>
                <a:fillRect l="-6444" t="0" r="-644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53714" y="3592868"/>
            <a:ext cx="357528" cy="35752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10601" y="2935070"/>
            <a:ext cx="337324" cy="3373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53714" y="6462452"/>
            <a:ext cx="357528" cy="35752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366442" y="6425085"/>
            <a:ext cx="2777558" cy="2089072"/>
            <a:chOff x="0" y="0"/>
            <a:chExt cx="1053042" cy="7920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3042" cy="792020"/>
            </a:xfrm>
            <a:custGeom>
              <a:avLst/>
              <a:gdLst/>
              <a:ahLst/>
              <a:cxnLst/>
              <a:rect r="r" b="b" t="t" l="l"/>
              <a:pathLst>
                <a:path h="792020" w="1053042">
                  <a:moveTo>
                    <a:pt x="64108" y="0"/>
                  </a:moveTo>
                  <a:lnTo>
                    <a:pt x="988934" y="0"/>
                  </a:lnTo>
                  <a:cubicBezTo>
                    <a:pt x="1024340" y="0"/>
                    <a:pt x="1053042" y="28702"/>
                    <a:pt x="1053042" y="64108"/>
                  </a:cubicBezTo>
                  <a:lnTo>
                    <a:pt x="1053042" y="727911"/>
                  </a:lnTo>
                  <a:cubicBezTo>
                    <a:pt x="1053042" y="763317"/>
                    <a:pt x="1024340" y="792020"/>
                    <a:pt x="988934" y="792020"/>
                  </a:cubicBezTo>
                  <a:lnTo>
                    <a:pt x="64108" y="792020"/>
                  </a:lnTo>
                  <a:cubicBezTo>
                    <a:pt x="28702" y="792020"/>
                    <a:pt x="0" y="763317"/>
                    <a:pt x="0" y="727911"/>
                  </a:cubicBezTo>
                  <a:lnTo>
                    <a:pt x="0" y="64108"/>
                  </a:lnTo>
                  <a:cubicBezTo>
                    <a:pt x="0" y="28702"/>
                    <a:pt x="28702" y="0"/>
                    <a:pt x="64108" y="0"/>
                  </a:cubicBezTo>
                  <a:close/>
                </a:path>
              </a:pathLst>
            </a:custGeom>
            <a:blipFill>
              <a:blip r:embed="rId7"/>
              <a:stretch>
                <a:fillRect l="-8021" t="0" r="-8021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710601" y="4332363"/>
            <a:ext cx="337324" cy="33732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710601" y="5782235"/>
            <a:ext cx="337324" cy="33732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710601" y="6922182"/>
            <a:ext cx="337324" cy="33732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057095" y="8515522"/>
            <a:ext cx="2239831" cy="1318700"/>
          </a:xfrm>
          <a:custGeom>
            <a:avLst/>
            <a:gdLst/>
            <a:ahLst/>
            <a:cxnLst/>
            <a:rect r="r" b="b" t="t" l="l"/>
            <a:pathLst>
              <a:path h="1318700" w="2239831">
                <a:moveTo>
                  <a:pt x="0" y="0"/>
                </a:moveTo>
                <a:lnTo>
                  <a:pt x="2239830" y="0"/>
                </a:lnTo>
                <a:lnTo>
                  <a:pt x="2239830" y="1318700"/>
                </a:lnTo>
                <a:lnTo>
                  <a:pt x="0" y="131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382650" y="8355677"/>
            <a:ext cx="1967284" cy="1497595"/>
          </a:xfrm>
          <a:custGeom>
            <a:avLst/>
            <a:gdLst/>
            <a:ahLst/>
            <a:cxnLst/>
            <a:rect r="r" b="b" t="t" l="l"/>
            <a:pathLst>
              <a:path h="1497595" w="1967284">
                <a:moveTo>
                  <a:pt x="0" y="0"/>
                </a:moveTo>
                <a:lnTo>
                  <a:pt x="1967284" y="0"/>
                </a:lnTo>
                <a:lnTo>
                  <a:pt x="1967284" y="1497595"/>
                </a:lnTo>
                <a:lnTo>
                  <a:pt x="0" y="14975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154484" y="8405538"/>
            <a:ext cx="2098121" cy="1397873"/>
          </a:xfrm>
          <a:custGeom>
            <a:avLst/>
            <a:gdLst/>
            <a:ahLst/>
            <a:cxnLst/>
            <a:rect r="r" b="b" t="t" l="l"/>
            <a:pathLst>
              <a:path h="1397873" w="2098121">
                <a:moveTo>
                  <a:pt x="0" y="0"/>
                </a:moveTo>
                <a:lnTo>
                  <a:pt x="2098122" y="0"/>
                </a:lnTo>
                <a:lnTo>
                  <a:pt x="2098122" y="1397873"/>
                </a:lnTo>
                <a:lnTo>
                  <a:pt x="0" y="1397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054746" y="8515522"/>
            <a:ext cx="1753372" cy="1161609"/>
          </a:xfrm>
          <a:custGeom>
            <a:avLst/>
            <a:gdLst/>
            <a:ahLst/>
            <a:cxnLst/>
            <a:rect r="r" b="b" t="t" l="l"/>
            <a:pathLst>
              <a:path h="1161609" w="1753372">
                <a:moveTo>
                  <a:pt x="0" y="0"/>
                </a:moveTo>
                <a:lnTo>
                  <a:pt x="1753372" y="0"/>
                </a:lnTo>
                <a:lnTo>
                  <a:pt x="1753372" y="1161609"/>
                </a:lnTo>
                <a:lnTo>
                  <a:pt x="0" y="11616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53714" y="4147571"/>
            <a:ext cx="4954362" cy="198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4701" indent="-187351" lvl="1">
              <a:lnSpc>
                <a:spcPts val="2603"/>
              </a:lnSpc>
              <a:buFont typeface="Arial"/>
              <a:buChar char="•"/>
            </a:pPr>
            <a:r>
              <a:rPr lang="en-US" sz="1735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Menyimpan data dan instruksi sementara se</a:t>
            </a:r>
            <a:r>
              <a:rPr lang="en-US" sz="1735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lama komputer digunakan.</a:t>
            </a:r>
          </a:p>
          <a:p>
            <a:pPr algn="just" marL="374701" indent="-187351" lvl="1">
              <a:lnSpc>
                <a:spcPts val="2603"/>
              </a:lnSpc>
              <a:buFont typeface="Arial"/>
              <a:buChar char="•"/>
            </a:pPr>
            <a:r>
              <a:rPr lang="en-US" sz="1735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Data di dalam RAM akan hilang ketika komputer dimatikan.</a:t>
            </a:r>
          </a:p>
          <a:p>
            <a:pPr algn="just" marL="374701" indent="-187351" lvl="1">
              <a:lnSpc>
                <a:spcPts val="2603"/>
              </a:lnSpc>
              <a:buFont typeface="Arial"/>
              <a:buChar char="•"/>
            </a:pPr>
            <a:r>
              <a:rPr lang="en-US" sz="1735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Semakin besar kapasitas RAM, semakin cepat komputer bekerja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710601" y="3464182"/>
            <a:ext cx="5542004" cy="61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56"/>
              </a:lnSpc>
            </a:pPr>
            <a:r>
              <a:rPr lang="en-US" sz="1637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mpa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 da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dalam k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pasitas bes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ar 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se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ca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ra p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nen.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8058" y="3642073"/>
            <a:ext cx="4302967" cy="2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75"/>
              </a:lnSpc>
              <a:spcBef>
                <a:spcPct val="0"/>
              </a:spcBef>
            </a:pPr>
            <a:r>
              <a:rPr lang="en-US" b="true" sz="19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RAM (Ra</a:t>
            </a:r>
            <a:r>
              <a:rPr lang="en-US" b="true" sz="1995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ndom Access Memory)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177010" y="2982032"/>
            <a:ext cx="2400982" cy="26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146"/>
              </a:lnSpc>
              <a:spcBef>
                <a:spcPct val="0"/>
              </a:spcBef>
            </a:pPr>
            <a:r>
              <a:rPr lang="en-US" b="true" sz="188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</a:t>
            </a:r>
            <a:r>
              <a:rPr lang="en-US" b="true" sz="1883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ard Disk (HDD)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53714" y="2811665"/>
            <a:ext cx="4581321" cy="44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5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Penyimpanan Utama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53714" y="7017154"/>
            <a:ext cx="4954362" cy="198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4701" indent="-187351" lvl="1">
              <a:lnSpc>
                <a:spcPts val="2603"/>
              </a:lnSpc>
              <a:buFont typeface="Arial"/>
              <a:buChar char="•"/>
            </a:pPr>
            <a:r>
              <a:rPr lang="en-US" sz="1735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Menyimpan instruksi permanen yang dibutuhkan s</a:t>
            </a:r>
            <a:r>
              <a:rPr lang="en-US" sz="1735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aat komputer pertama kali dinyalakan (misalnya BIOS).</a:t>
            </a:r>
          </a:p>
          <a:p>
            <a:pPr algn="just" marL="374701" indent="-187351" lvl="1">
              <a:lnSpc>
                <a:spcPts val="2603"/>
              </a:lnSpc>
              <a:buFont typeface="Arial"/>
              <a:buChar char="•"/>
            </a:pPr>
            <a:r>
              <a:rPr lang="en-US" sz="1735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Data di ROM tidak akan hilang meskipun komputer dimatikan.</a:t>
            </a:r>
          </a:p>
          <a:p>
            <a:pPr algn="just">
              <a:lnSpc>
                <a:spcPts val="2603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348058" y="6511656"/>
            <a:ext cx="4302967" cy="2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275"/>
              </a:lnSpc>
              <a:spcBef>
                <a:spcPct val="0"/>
              </a:spcBef>
            </a:pPr>
            <a:r>
              <a:rPr lang="en-US" b="true" sz="19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ROM (Rea</a:t>
            </a:r>
            <a:r>
              <a:rPr lang="en-US" b="true" sz="1995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 Only Memory)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530065" y="2301664"/>
            <a:ext cx="4322423" cy="4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7"/>
              </a:lnSpc>
              <a:spcBef>
                <a:spcPct val="0"/>
              </a:spcBef>
            </a:pPr>
            <a:r>
              <a:rPr lang="en-US" sz="289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Penyimpanan Sekunder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710601" y="4861475"/>
            <a:ext cx="5542004" cy="61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56"/>
              </a:lnSpc>
            </a:pPr>
            <a:r>
              <a:rPr lang="en-US" sz="1637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v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ersi lebih cepa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dari HDD karena tida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k memi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iki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k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om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onen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ber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erak.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177010" y="4379325"/>
            <a:ext cx="3675479" cy="26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146"/>
              </a:lnSpc>
              <a:spcBef>
                <a:spcPct val="0"/>
              </a:spcBef>
            </a:pPr>
            <a:r>
              <a:rPr lang="en-US" b="true" sz="188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SS</a:t>
            </a:r>
            <a:r>
              <a:rPr lang="en-US" b="true" sz="1883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 (Solid State Drive)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710601" y="6311348"/>
            <a:ext cx="5542004" cy="3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56"/>
              </a:lnSpc>
            </a:pPr>
            <a:r>
              <a:rPr lang="en-US" sz="1637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edia por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abel untu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k memindah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ka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data.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177010" y="5829198"/>
            <a:ext cx="3675479" cy="26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146"/>
              </a:lnSpc>
              <a:spcBef>
                <a:spcPct val="0"/>
              </a:spcBef>
            </a:pPr>
            <a:r>
              <a:rPr lang="en-US" b="true" sz="188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</a:t>
            </a:r>
            <a:r>
              <a:rPr lang="en-US" b="true" sz="1883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lashdisk / USB Drive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710601" y="7451295"/>
            <a:ext cx="5542004" cy="61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56"/>
              </a:lnSpc>
            </a:pP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digunakan pada kamera, ponsel, atau 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ra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37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kat kecil lainnya.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177010" y="6969145"/>
            <a:ext cx="3675479" cy="26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146"/>
              </a:lnSpc>
              <a:spcBef>
                <a:spcPct val="0"/>
              </a:spcBef>
            </a:pPr>
            <a:r>
              <a:rPr lang="en-US" b="true" sz="188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</a:t>
            </a:r>
            <a:r>
              <a:rPr lang="en-US" b="true" sz="1883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artu Memori (Memory Card)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141011"/>
            <a:ext cx="1126590" cy="797582"/>
            <a:chOff x="0" y="0"/>
            <a:chExt cx="296715" cy="2100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715" cy="210063"/>
            </a:xfrm>
            <a:custGeom>
              <a:avLst/>
              <a:gdLst/>
              <a:ahLst/>
              <a:cxnLst/>
              <a:rect r="r" b="b" t="t" l="l"/>
              <a:pathLst>
                <a:path h="210063" w="296715">
                  <a:moveTo>
                    <a:pt x="105031" y="0"/>
                  </a:moveTo>
                  <a:lnTo>
                    <a:pt x="191684" y="0"/>
                  </a:lnTo>
                  <a:cubicBezTo>
                    <a:pt x="219540" y="0"/>
                    <a:pt x="246255" y="11066"/>
                    <a:pt x="265952" y="30763"/>
                  </a:cubicBezTo>
                  <a:cubicBezTo>
                    <a:pt x="285649" y="50460"/>
                    <a:pt x="296715" y="77175"/>
                    <a:pt x="296715" y="105031"/>
                  </a:cubicBezTo>
                  <a:lnTo>
                    <a:pt x="296715" y="105031"/>
                  </a:lnTo>
                  <a:cubicBezTo>
                    <a:pt x="296715" y="132887"/>
                    <a:pt x="285649" y="159603"/>
                    <a:pt x="265952" y="179300"/>
                  </a:cubicBezTo>
                  <a:cubicBezTo>
                    <a:pt x="246255" y="198997"/>
                    <a:pt x="219540" y="210063"/>
                    <a:pt x="191684" y="210063"/>
                  </a:cubicBezTo>
                  <a:lnTo>
                    <a:pt x="105031" y="210063"/>
                  </a:lnTo>
                  <a:cubicBezTo>
                    <a:pt x="77175" y="210063"/>
                    <a:pt x="50460" y="198997"/>
                    <a:pt x="30763" y="179300"/>
                  </a:cubicBezTo>
                  <a:cubicBezTo>
                    <a:pt x="11066" y="159603"/>
                    <a:pt x="0" y="132887"/>
                    <a:pt x="0" y="105031"/>
                  </a:cubicBezTo>
                  <a:lnTo>
                    <a:pt x="0" y="105031"/>
                  </a:lnTo>
                  <a:cubicBezTo>
                    <a:pt x="0" y="77175"/>
                    <a:pt x="11066" y="50460"/>
                    <a:pt x="30763" y="30763"/>
                  </a:cubicBezTo>
                  <a:cubicBezTo>
                    <a:pt x="50460" y="11066"/>
                    <a:pt x="77175" y="0"/>
                    <a:pt x="105031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96715" cy="20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60828" y="2780780"/>
            <a:ext cx="5366345" cy="2643217"/>
            <a:chOff x="0" y="0"/>
            <a:chExt cx="957716" cy="4717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57716" cy="471727"/>
            </a:xfrm>
            <a:custGeom>
              <a:avLst/>
              <a:gdLst/>
              <a:ahLst/>
              <a:cxnLst/>
              <a:rect r="r" b="b" t="t" l="l"/>
              <a:pathLst>
                <a:path h="471727" w="957716">
                  <a:moveTo>
                    <a:pt x="33182" y="0"/>
                  </a:moveTo>
                  <a:lnTo>
                    <a:pt x="924534" y="0"/>
                  </a:lnTo>
                  <a:cubicBezTo>
                    <a:pt x="933334" y="0"/>
                    <a:pt x="941774" y="3496"/>
                    <a:pt x="947997" y="9719"/>
                  </a:cubicBezTo>
                  <a:cubicBezTo>
                    <a:pt x="954220" y="15941"/>
                    <a:pt x="957716" y="24381"/>
                    <a:pt x="957716" y="33182"/>
                  </a:cubicBezTo>
                  <a:lnTo>
                    <a:pt x="957716" y="438545"/>
                  </a:lnTo>
                  <a:cubicBezTo>
                    <a:pt x="957716" y="447346"/>
                    <a:pt x="954220" y="455786"/>
                    <a:pt x="947997" y="462008"/>
                  </a:cubicBezTo>
                  <a:cubicBezTo>
                    <a:pt x="941774" y="468231"/>
                    <a:pt x="933334" y="471727"/>
                    <a:pt x="924534" y="471727"/>
                  </a:cubicBezTo>
                  <a:lnTo>
                    <a:pt x="33182" y="471727"/>
                  </a:lnTo>
                  <a:cubicBezTo>
                    <a:pt x="24381" y="471727"/>
                    <a:pt x="15941" y="468231"/>
                    <a:pt x="9719" y="462008"/>
                  </a:cubicBezTo>
                  <a:cubicBezTo>
                    <a:pt x="3496" y="455786"/>
                    <a:pt x="0" y="447346"/>
                    <a:pt x="0" y="438545"/>
                  </a:cubicBezTo>
                  <a:lnTo>
                    <a:pt x="0" y="33182"/>
                  </a:lnTo>
                  <a:cubicBezTo>
                    <a:pt x="0" y="24381"/>
                    <a:pt x="3496" y="15941"/>
                    <a:pt x="9719" y="9719"/>
                  </a:cubicBezTo>
                  <a:cubicBezTo>
                    <a:pt x="15941" y="3496"/>
                    <a:pt x="24381" y="0"/>
                    <a:pt x="3318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353" r="0" b="-1035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69929" y="4851273"/>
            <a:ext cx="3632445" cy="1880756"/>
            <a:chOff x="0" y="0"/>
            <a:chExt cx="956693" cy="4953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6693" cy="495343"/>
            </a:xfrm>
            <a:custGeom>
              <a:avLst/>
              <a:gdLst/>
              <a:ahLst/>
              <a:cxnLst/>
              <a:rect r="r" b="b" t="t" l="l"/>
              <a:pathLst>
                <a:path h="495343" w="956693">
                  <a:moveTo>
                    <a:pt x="49020" y="0"/>
                  </a:moveTo>
                  <a:lnTo>
                    <a:pt x="907673" y="0"/>
                  </a:lnTo>
                  <a:cubicBezTo>
                    <a:pt x="934746" y="0"/>
                    <a:pt x="956693" y="21947"/>
                    <a:pt x="956693" y="49020"/>
                  </a:cubicBezTo>
                  <a:lnTo>
                    <a:pt x="956693" y="446323"/>
                  </a:lnTo>
                  <a:cubicBezTo>
                    <a:pt x="956693" y="473396"/>
                    <a:pt x="934746" y="495343"/>
                    <a:pt x="907673" y="495343"/>
                  </a:cubicBezTo>
                  <a:lnTo>
                    <a:pt x="49020" y="495343"/>
                  </a:lnTo>
                  <a:cubicBezTo>
                    <a:pt x="21947" y="495343"/>
                    <a:pt x="0" y="473396"/>
                    <a:pt x="0" y="446323"/>
                  </a:cubicBezTo>
                  <a:lnTo>
                    <a:pt x="0" y="49020"/>
                  </a:lnTo>
                  <a:cubicBezTo>
                    <a:pt x="0" y="21947"/>
                    <a:pt x="21947" y="0"/>
                    <a:pt x="4902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956693" cy="485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true" rot="0">
            <a:off x="-349797" y="8322703"/>
            <a:ext cx="4000149" cy="1270047"/>
          </a:xfrm>
          <a:custGeom>
            <a:avLst/>
            <a:gdLst/>
            <a:ahLst/>
            <a:cxnLst/>
            <a:rect r="r" b="b" t="t" l="l"/>
            <a:pathLst>
              <a:path h="1270047" w="4000149">
                <a:moveTo>
                  <a:pt x="0" y="1270048"/>
                </a:moveTo>
                <a:lnTo>
                  <a:pt x="4000149" y="1270048"/>
                </a:lnTo>
                <a:lnTo>
                  <a:pt x="4000149" y="0"/>
                </a:lnTo>
                <a:lnTo>
                  <a:pt x="0" y="0"/>
                </a:lnTo>
                <a:lnTo>
                  <a:pt x="0" y="1270048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483749" y="6390342"/>
            <a:ext cx="5366345" cy="2643217"/>
            <a:chOff x="0" y="0"/>
            <a:chExt cx="957716" cy="47172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7716" cy="471727"/>
            </a:xfrm>
            <a:custGeom>
              <a:avLst/>
              <a:gdLst/>
              <a:ahLst/>
              <a:cxnLst/>
              <a:rect r="r" b="b" t="t" l="l"/>
              <a:pathLst>
                <a:path h="471727" w="957716">
                  <a:moveTo>
                    <a:pt x="33182" y="0"/>
                  </a:moveTo>
                  <a:lnTo>
                    <a:pt x="924534" y="0"/>
                  </a:lnTo>
                  <a:cubicBezTo>
                    <a:pt x="933334" y="0"/>
                    <a:pt x="941774" y="3496"/>
                    <a:pt x="947997" y="9719"/>
                  </a:cubicBezTo>
                  <a:cubicBezTo>
                    <a:pt x="954220" y="15941"/>
                    <a:pt x="957716" y="24381"/>
                    <a:pt x="957716" y="33182"/>
                  </a:cubicBezTo>
                  <a:lnTo>
                    <a:pt x="957716" y="438545"/>
                  </a:lnTo>
                  <a:cubicBezTo>
                    <a:pt x="957716" y="447346"/>
                    <a:pt x="954220" y="455786"/>
                    <a:pt x="947997" y="462008"/>
                  </a:cubicBezTo>
                  <a:cubicBezTo>
                    <a:pt x="941774" y="468231"/>
                    <a:pt x="933334" y="471727"/>
                    <a:pt x="924534" y="471727"/>
                  </a:cubicBezTo>
                  <a:lnTo>
                    <a:pt x="33182" y="471727"/>
                  </a:lnTo>
                  <a:cubicBezTo>
                    <a:pt x="24381" y="471727"/>
                    <a:pt x="15941" y="468231"/>
                    <a:pt x="9719" y="462008"/>
                  </a:cubicBezTo>
                  <a:cubicBezTo>
                    <a:pt x="3496" y="455786"/>
                    <a:pt x="0" y="447346"/>
                    <a:pt x="0" y="438545"/>
                  </a:cubicBezTo>
                  <a:lnTo>
                    <a:pt x="0" y="33182"/>
                  </a:lnTo>
                  <a:cubicBezTo>
                    <a:pt x="0" y="24381"/>
                    <a:pt x="3496" y="15941"/>
                    <a:pt x="9719" y="9719"/>
                  </a:cubicBezTo>
                  <a:cubicBezTo>
                    <a:pt x="15941" y="3496"/>
                    <a:pt x="24381" y="0"/>
                    <a:pt x="33182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2453" r="0" b="-2245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9929" y="3334423"/>
            <a:ext cx="4887737" cy="123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4"/>
              </a:lnSpc>
              <a:spcBef>
                <a:spcPct val="0"/>
              </a:spcBef>
            </a:pPr>
            <a:r>
              <a:rPr lang="en-US" sz="42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Perangkat Keluaran(Output)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05392" y="3382620"/>
            <a:ext cx="5053908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9"/>
              </a:lnSpc>
            </a:pPr>
            <a:r>
              <a:rPr lang="en-US" sz="18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Monitor adalah per</a:t>
            </a:r>
            <a:r>
              <a:rPr lang="en-US" sz="18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angkat output utama yang digunakan untuk menampilkan hasil pengolahan data dari komputer dalam bentuk visual (teks, gambar, atau video).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05392" y="3030385"/>
            <a:ext cx="1905451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7131" y="5262072"/>
            <a:ext cx="278009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Menampilkan hasil pe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ngolahan data.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78862" y="7044153"/>
            <a:ext cx="5053908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9"/>
              </a:lnSpc>
            </a:pPr>
            <a:r>
              <a:rPr lang="en-US" sz="18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Proyektor adalah per</a:t>
            </a:r>
            <a:r>
              <a:rPr lang="en-US" sz="18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angkat output yang berfungsi untuk memproyeksikan tampilan dari komputer ke layar besar atau permukaan datar.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78862" y="6691918"/>
            <a:ext cx="1905451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Proyektor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-3302571"/>
            <a:ext cx="14161689" cy="141616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3906" y="3778274"/>
            <a:ext cx="5271062" cy="2596286"/>
            <a:chOff x="0" y="0"/>
            <a:chExt cx="957716" cy="4717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57716" cy="471727"/>
            </a:xfrm>
            <a:custGeom>
              <a:avLst/>
              <a:gdLst/>
              <a:ahLst/>
              <a:cxnLst/>
              <a:rect r="r" b="b" t="t" l="l"/>
              <a:pathLst>
                <a:path h="471727" w="957716">
                  <a:moveTo>
                    <a:pt x="33781" y="0"/>
                  </a:moveTo>
                  <a:lnTo>
                    <a:pt x="923934" y="0"/>
                  </a:lnTo>
                  <a:cubicBezTo>
                    <a:pt x="942591" y="0"/>
                    <a:pt x="957716" y="15124"/>
                    <a:pt x="957716" y="33781"/>
                  </a:cubicBezTo>
                  <a:lnTo>
                    <a:pt x="957716" y="437946"/>
                  </a:lnTo>
                  <a:cubicBezTo>
                    <a:pt x="957716" y="456603"/>
                    <a:pt x="942591" y="471727"/>
                    <a:pt x="923934" y="471727"/>
                  </a:cubicBezTo>
                  <a:lnTo>
                    <a:pt x="33781" y="471727"/>
                  </a:lnTo>
                  <a:cubicBezTo>
                    <a:pt x="15124" y="471727"/>
                    <a:pt x="0" y="456603"/>
                    <a:pt x="0" y="437946"/>
                  </a:cubicBezTo>
                  <a:lnTo>
                    <a:pt x="0" y="33781"/>
                  </a:lnTo>
                  <a:cubicBezTo>
                    <a:pt x="0" y="15124"/>
                    <a:pt x="15124" y="0"/>
                    <a:pt x="3378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7632" r="0" b="-1763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508652" y="3778274"/>
            <a:ext cx="5271062" cy="2596286"/>
            <a:chOff x="0" y="0"/>
            <a:chExt cx="957716" cy="4717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7716" cy="471727"/>
            </a:xfrm>
            <a:custGeom>
              <a:avLst/>
              <a:gdLst/>
              <a:ahLst/>
              <a:cxnLst/>
              <a:rect r="r" b="b" t="t" l="l"/>
              <a:pathLst>
                <a:path h="471727" w="957716">
                  <a:moveTo>
                    <a:pt x="33781" y="0"/>
                  </a:moveTo>
                  <a:lnTo>
                    <a:pt x="923934" y="0"/>
                  </a:lnTo>
                  <a:cubicBezTo>
                    <a:pt x="942591" y="0"/>
                    <a:pt x="957716" y="15124"/>
                    <a:pt x="957716" y="33781"/>
                  </a:cubicBezTo>
                  <a:lnTo>
                    <a:pt x="957716" y="437946"/>
                  </a:lnTo>
                  <a:cubicBezTo>
                    <a:pt x="957716" y="456603"/>
                    <a:pt x="942591" y="471727"/>
                    <a:pt x="923934" y="471727"/>
                  </a:cubicBezTo>
                  <a:lnTo>
                    <a:pt x="33781" y="471727"/>
                  </a:lnTo>
                  <a:cubicBezTo>
                    <a:pt x="15124" y="471727"/>
                    <a:pt x="0" y="456603"/>
                    <a:pt x="0" y="437946"/>
                  </a:cubicBezTo>
                  <a:lnTo>
                    <a:pt x="0" y="33781"/>
                  </a:lnTo>
                  <a:cubicBezTo>
                    <a:pt x="0" y="15124"/>
                    <a:pt x="15124" y="0"/>
                    <a:pt x="3378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6133" r="0" b="-2613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03032" y="3778274"/>
            <a:ext cx="5271062" cy="2596286"/>
            <a:chOff x="0" y="0"/>
            <a:chExt cx="957716" cy="4717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7716" cy="471727"/>
            </a:xfrm>
            <a:custGeom>
              <a:avLst/>
              <a:gdLst/>
              <a:ahLst/>
              <a:cxnLst/>
              <a:rect r="r" b="b" t="t" l="l"/>
              <a:pathLst>
                <a:path h="471727" w="957716">
                  <a:moveTo>
                    <a:pt x="33781" y="0"/>
                  </a:moveTo>
                  <a:lnTo>
                    <a:pt x="923934" y="0"/>
                  </a:lnTo>
                  <a:cubicBezTo>
                    <a:pt x="942591" y="0"/>
                    <a:pt x="957716" y="15124"/>
                    <a:pt x="957716" y="33781"/>
                  </a:cubicBezTo>
                  <a:lnTo>
                    <a:pt x="957716" y="437946"/>
                  </a:lnTo>
                  <a:cubicBezTo>
                    <a:pt x="957716" y="456603"/>
                    <a:pt x="942591" y="471727"/>
                    <a:pt x="923934" y="471727"/>
                  </a:cubicBezTo>
                  <a:lnTo>
                    <a:pt x="33781" y="471727"/>
                  </a:lnTo>
                  <a:cubicBezTo>
                    <a:pt x="15124" y="471727"/>
                    <a:pt x="0" y="456603"/>
                    <a:pt x="0" y="437946"/>
                  </a:cubicBezTo>
                  <a:lnTo>
                    <a:pt x="0" y="33781"/>
                  </a:lnTo>
                  <a:cubicBezTo>
                    <a:pt x="0" y="15124"/>
                    <a:pt x="15124" y="0"/>
                    <a:pt x="3378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100" r="0" b="-710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0796" y="7299574"/>
            <a:ext cx="4964173" cy="12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1768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Printer adalah per</a:t>
            </a:r>
            <a:r>
              <a:rPr lang="en-US" sz="1768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angkat output yang berfungsi untuk mencetak data atau dokumen dari komputer ke media kertas.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0796" y="6946774"/>
            <a:ext cx="4507013" cy="32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75"/>
              </a:lnSpc>
              <a:spcBef>
                <a:spcPct val="0"/>
              </a:spcBef>
            </a:pPr>
            <a:r>
              <a:rPr lang="en-US" b="true" sz="225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Printer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62097" y="7299574"/>
            <a:ext cx="4964173" cy="166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1768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Plotter adalah per</a:t>
            </a:r>
            <a:r>
              <a:rPr lang="en-US" sz="1768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angkat output khusus yang digunakan untuk mencetak gambar berukuran besar atau teknis dengan tingkat ketelitian tinggi.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2097" y="6946774"/>
            <a:ext cx="4507013" cy="32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75"/>
              </a:lnSpc>
              <a:spcBef>
                <a:spcPct val="0"/>
              </a:spcBef>
            </a:pPr>
            <a:r>
              <a:rPr lang="en-US" b="true" sz="225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Plotter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77896" y="2267943"/>
            <a:ext cx="11732209" cy="66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64"/>
              </a:lnSpc>
              <a:spcBef>
                <a:spcPct val="0"/>
              </a:spcBef>
            </a:pPr>
            <a:r>
              <a:rPr lang="en-US" b="true" sz="4267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Perangkat Keluaran (Output)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09921" y="7299574"/>
            <a:ext cx="4964173" cy="12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1768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Printer adalah per</a:t>
            </a:r>
            <a:r>
              <a:rPr lang="en-US" sz="1768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angkat output yang berfungsi untuk mencetak data atau dokumen dari komputer ke media kertas.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09921" y="6946774"/>
            <a:ext cx="4507013" cy="32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75"/>
              </a:lnSpc>
              <a:spcBef>
                <a:spcPct val="0"/>
              </a:spcBef>
            </a:pPr>
            <a:r>
              <a:rPr lang="en-US" b="true" sz="225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Speaker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31019" y="2290073"/>
            <a:ext cx="11225963" cy="912495"/>
            <a:chOff x="0" y="0"/>
            <a:chExt cx="14967951" cy="121666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68305" cy="1063443"/>
              <a:chOff x="0" y="0"/>
              <a:chExt cx="369048" cy="21006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69048" cy="210063"/>
              </a:xfrm>
              <a:custGeom>
                <a:avLst/>
                <a:gdLst/>
                <a:ahLst/>
                <a:cxnLst/>
                <a:rect r="r" b="b" t="t" l="l"/>
                <a:pathLst>
                  <a:path h="210063" w="369048">
                    <a:moveTo>
                      <a:pt x="105031" y="0"/>
                    </a:moveTo>
                    <a:lnTo>
                      <a:pt x="264017" y="0"/>
                    </a:lnTo>
                    <a:cubicBezTo>
                      <a:pt x="291873" y="0"/>
                      <a:pt x="318588" y="11066"/>
                      <a:pt x="338285" y="30763"/>
                    </a:cubicBezTo>
                    <a:cubicBezTo>
                      <a:pt x="357982" y="50460"/>
                      <a:pt x="369048" y="77175"/>
                      <a:pt x="369048" y="105031"/>
                    </a:cubicBezTo>
                    <a:lnTo>
                      <a:pt x="369048" y="105031"/>
                    </a:lnTo>
                    <a:cubicBezTo>
                      <a:pt x="369048" y="132887"/>
                      <a:pt x="357982" y="159603"/>
                      <a:pt x="338285" y="179300"/>
                    </a:cubicBezTo>
                    <a:cubicBezTo>
                      <a:pt x="318588" y="198997"/>
                      <a:pt x="291873" y="210063"/>
                      <a:pt x="264017" y="210063"/>
                    </a:cubicBezTo>
                    <a:lnTo>
                      <a:pt x="105031" y="210063"/>
                    </a:lnTo>
                    <a:cubicBezTo>
                      <a:pt x="77175" y="210063"/>
                      <a:pt x="50460" y="198997"/>
                      <a:pt x="30763" y="179300"/>
                    </a:cubicBezTo>
                    <a:cubicBezTo>
                      <a:pt x="11066" y="159603"/>
                      <a:pt x="0" y="132887"/>
                      <a:pt x="0" y="105031"/>
                    </a:cubicBezTo>
                    <a:lnTo>
                      <a:pt x="0" y="105031"/>
                    </a:lnTo>
                    <a:cubicBezTo>
                      <a:pt x="0" y="77175"/>
                      <a:pt x="11066" y="50460"/>
                      <a:pt x="30763" y="30763"/>
                    </a:cubicBezTo>
                    <a:cubicBezTo>
                      <a:pt x="50460" y="11066"/>
                      <a:pt x="77175" y="0"/>
                      <a:pt x="105031" y="0"/>
                    </a:cubicBezTo>
                    <a:close/>
                  </a:path>
                </a:pathLst>
              </a:custGeom>
              <a:solidFill>
                <a:srgbClr val="D0E2E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369048" cy="2005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72105" y="28575"/>
              <a:ext cx="14595846" cy="1188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Alur Kerja Sistem Komputer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26206" y="4050293"/>
            <a:ext cx="2216640" cy="1454670"/>
            <a:chOff x="0" y="0"/>
            <a:chExt cx="812800" cy="533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8100" y="98425"/>
              <a:ext cx="7366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421856" y="4050293"/>
            <a:ext cx="2216640" cy="1454670"/>
            <a:chOff x="0" y="0"/>
            <a:chExt cx="812800" cy="533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38100" y="98425"/>
              <a:ext cx="7366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421856" y="6352688"/>
            <a:ext cx="2216640" cy="1454670"/>
            <a:chOff x="0" y="0"/>
            <a:chExt cx="812800" cy="533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38100" y="98425"/>
              <a:ext cx="7366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26206" y="6352688"/>
            <a:ext cx="2216640" cy="1454670"/>
            <a:chOff x="0" y="0"/>
            <a:chExt cx="812800" cy="533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38100" y="98425"/>
              <a:ext cx="7366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5708156">
            <a:off x="4658125" y="4305803"/>
            <a:ext cx="339714" cy="943649"/>
          </a:xfrm>
          <a:custGeom>
            <a:avLst/>
            <a:gdLst/>
            <a:ahLst/>
            <a:cxnLst/>
            <a:rect r="r" b="b" t="t" l="l"/>
            <a:pathLst>
              <a:path h="943649" w="339714">
                <a:moveTo>
                  <a:pt x="0" y="0"/>
                </a:moveTo>
                <a:lnTo>
                  <a:pt x="339714" y="0"/>
                </a:lnTo>
                <a:lnTo>
                  <a:pt x="339714" y="943650"/>
                </a:lnTo>
                <a:lnTo>
                  <a:pt x="0" y="94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9773284">
            <a:off x="6360319" y="5379947"/>
            <a:ext cx="339714" cy="943649"/>
          </a:xfrm>
          <a:custGeom>
            <a:avLst/>
            <a:gdLst/>
            <a:ahLst/>
            <a:cxnLst/>
            <a:rect r="r" b="b" t="t" l="l"/>
            <a:pathLst>
              <a:path h="943649" w="339714">
                <a:moveTo>
                  <a:pt x="0" y="0"/>
                </a:moveTo>
                <a:lnTo>
                  <a:pt x="339714" y="0"/>
                </a:lnTo>
                <a:lnTo>
                  <a:pt x="339714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5400000">
            <a:off x="4756531" y="6678781"/>
            <a:ext cx="339714" cy="943649"/>
          </a:xfrm>
          <a:custGeom>
            <a:avLst/>
            <a:gdLst/>
            <a:ahLst/>
            <a:cxnLst/>
            <a:rect r="r" b="b" t="t" l="l"/>
            <a:pathLst>
              <a:path h="943649" w="339714">
                <a:moveTo>
                  <a:pt x="0" y="0"/>
                </a:moveTo>
                <a:lnTo>
                  <a:pt x="339713" y="0"/>
                </a:lnTo>
                <a:lnTo>
                  <a:pt x="339713" y="943650"/>
                </a:lnTo>
                <a:lnTo>
                  <a:pt x="0" y="94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9400621" y="3444418"/>
            <a:ext cx="8206576" cy="6254689"/>
            <a:chOff x="0" y="0"/>
            <a:chExt cx="2161403" cy="16473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61403" cy="1647326"/>
            </a:xfrm>
            <a:custGeom>
              <a:avLst/>
              <a:gdLst/>
              <a:ahLst/>
              <a:cxnLst/>
              <a:rect r="r" b="b" t="t" l="l"/>
              <a:pathLst>
                <a:path h="1647326" w="2161403">
                  <a:moveTo>
                    <a:pt x="94338" y="0"/>
                  </a:moveTo>
                  <a:lnTo>
                    <a:pt x="2067065" y="0"/>
                  </a:lnTo>
                  <a:cubicBezTo>
                    <a:pt x="2092085" y="0"/>
                    <a:pt x="2116080" y="9939"/>
                    <a:pt x="2133772" y="27631"/>
                  </a:cubicBezTo>
                  <a:cubicBezTo>
                    <a:pt x="2151464" y="45323"/>
                    <a:pt x="2161403" y="69318"/>
                    <a:pt x="2161403" y="94338"/>
                  </a:cubicBezTo>
                  <a:lnTo>
                    <a:pt x="2161403" y="1552988"/>
                  </a:lnTo>
                  <a:cubicBezTo>
                    <a:pt x="2161403" y="1605089"/>
                    <a:pt x="2119166" y="1647326"/>
                    <a:pt x="2067065" y="1647326"/>
                  </a:cubicBezTo>
                  <a:lnTo>
                    <a:pt x="94338" y="1647326"/>
                  </a:lnTo>
                  <a:cubicBezTo>
                    <a:pt x="42237" y="1647326"/>
                    <a:pt x="0" y="1605089"/>
                    <a:pt x="0" y="1552988"/>
                  </a:cubicBezTo>
                  <a:lnTo>
                    <a:pt x="0" y="94338"/>
                  </a:lnTo>
                  <a:cubicBezTo>
                    <a:pt x="0" y="42237"/>
                    <a:pt x="42237" y="0"/>
                    <a:pt x="94338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2161403" cy="1637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0983026" y="4469280"/>
            <a:ext cx="1271492" cy="950440"/>
          </a:xfrm>
          <a:custGeom>
            <a:avLst/>
            <a:gdLst/>
            <a:ahLst/>
            <a:cxnLst/>
            <a:rect r="r" b="b" t="t" l="l"/>
            <a:pathLst>
              <a:path h="950440" w="1271492">
                <a:moveTo>
                  <a:pt x="0" y="0"/>
                </a:moveTo>
                <a:lnTo>
                  <a:pt x="1271492" y="0"/>
                </a:lnTo>
                <a:lnTo>
                  <a:pt x="1271492" y="950440"/>
                </a:lnTo>
                <a:lnTo>
                  <a:pt x="0" y="950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823816">
            <a:off x="10614568" y="4495245"/>
            <a:ext cx="355916" cy="1138932"/>
          </a:xfrm>
          <a:custGeom>
            <a:avLst/>
            <a:gdLst/>
            <a:ahLst/>
            <a:cxnLst/>
            <a:rect r="r" b="b" t="t" l="l"/>
            <a:pathLst>
              <a:path h="1138932" w="355916">
                <a:moveTo>
                  <a:pt x="0" y="0"/>
                </a:moveTo>
                <a:lnTo>
                  <a:pt x="355916" y="0"/>
                </a:lnTo>
                <a:lnTo>
                  <a:pt x="355916" y="1138932"/>
                </a:lnTo>
                <a:lnTo>
                  <a:pt x="0" y="11389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595862" y="4996703"/>
            <a:ext cx="932347" cy="997163"/>
          </a:xfrm>
          <a:custGeom>
            <a:avLst/>
            <a:gdLst/>
            <a:ahLst/>
            <a:cxnLst/>
            <a:rect r="r" b="b" t="t" l="l"/>
            <a:pathLst>
              <a:path h="997163" w="932347">
                <a:moveTo>
                  <a:pt x="0" y="0"/>
                </a:moveTo>
                <a:lnTo>
                  <a:pt x="932348" y="0"/>
                </a:lnTo>
                <a:lnTo>
                  <a:pt x="932348" y="997163"/>
                </a:lnTo>
                <a:lnTo>
                  <a:pt x="0" y="9971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359293" y="4417076"/>
            <a:ext cx="789951" cy="579627"/>
          </a:xfrm>
          <a:custGeom>
            <a:avLst/>
            <a:gdLst/>
            <a:ahLst/>
            <a:cxnLst/>
            <a:rect r="r" b="b" t="t" l="l"/>
            <a:pathLst>
              <a:path h="579627" w="789951">
                <a:moveTo>
                  <a:pt x="0" y="0"/>
                </a:moveTo>
                <a:lnTo>
                  <a:pt x="789951" y="0"/>
                </a:lnTo>
                <a:lnTo>
                  <a:pt x="789951" y="579627"/>
                </a:lnTo>
                <a:lnTo>
                  <a:pt x="0" y="5796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false" rot="0">
            <a:off x="14720869" y="3827969"/>
            <a:ext cx="1906476" cy="2233061"/>
          </a:xfrm>
          <a:custGeom>
            <a:avLst/>
            <a:gdLst/>
            <a:ahLst/>
            <a:cxnLst/>
            <a:rect r="r" b="b" t="t" l="l"/>
            <a:pathLst>
              <a:path h="2233061" w="1906476">
                <a:moveTo>
                  <a:pt x="1906476" y="0"/>
                </a:moveTo>
                <a:lnTo>
                  <a:pt x="0" y="0"/>
                </a:lnTo>
                <a:lnTo>
                  <a:pt x="0" y="2233061"/>
                </a:lnTo>
                <a:lnTo>
                  <a:pt x="1906476" y="2233061"/>
                </a:lnTo>
                <a:lnTo>
                  <a:pt x="190647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428270" y="6993991"/>
            <a:ext cx="2004886" cy="1924691"/>
          </a:xfrm>
          <a:custGeom>
            <a:avLst/>
            <a:gdLst/>
            <a:ahLst/>
            <a:cxnLst/>
            <a:rect r="r" b="b" t="t" l="l"/>
            <a:pathLst>
              <a:path h="1924691" w="2004886">
                <a:moveTo>
                  <a:pt x="0" y="0"/>
                </a:moveTo>
                <a:lnTo>
                  <a:pt x="2004886" y="0"/>
                </a:lnTo>
                <a:lnTo>
                  <a:pt x="2004886" y="1924690"/>
                </a:lnTo>
                <a:lnTo>
                  <a:pt x="0" y="19246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595862" y="6993991"/>
            <a:ext cx="1448330" cy="1924691"/>
          </a:xfrm>
          <a:custGeom>
            <a:avLst/>
            <a:gdLst/>
            <a:ahLst/>
            <a:cxnLst/>
            <a:rect r="r" b="b" t="t" l="l"/>
            <a:pathLst>
              <a:path h="1924691" w="1448330">
                <a:moveTo>
                  <a:pt x="0" y="0"/>
                </a:moveTo>
                <a:lnTo>
                  <a:pt x="1448330" y="0"/>
                </a:lnTo>
                <a:lnTo>
                  <a:pt x="1448330" y="1924690"/>
                </a:lnTo>
                <a:lnTo>
                  <a:pt x="0" y="192469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21691" y="4601516"/>
            <a:ext cx="1225670" cy="36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0"/>
              </a:lnSpc>
              <a:spcBef>
                <a:spcPct val="0"/>
              </a:spcBef>
            </a:pPr>
            <a:r>
              <a:rPr lang="en-US" sz="24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917341" y="4601516"/>
            <a:ext cx="1225670" cy="36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0"/>
              </a:lnSpc>
              <a:spcBef>
                <a:spcPct val="0"/>
              </a:spcBef>
            </a:pPr>
            <a:r>
              <a:rPr lang="en-US" sz="24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Proses</a:t>
            </a:r>
            <a:r>
              <a:rPr lang="en-US" sz="24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917341" y="6903911"/>
            <a:ext cx="1225670" cy="36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0"/>
              </a:lnSpc>
              <a:spcBef>
                <a:spcPct val="0"/>
              </a:spcBef>
            </a:pPr>
            <a:r>
              <a:rPr lang="en-US" sz="24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Output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621691" y="6903911"/>
            <a:ext cx="1225670" cy="36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0"/>
              </a:lnSpc>
              <a:spcBef>
                <a:spcPct val="0"/>
              </a:spcBef>
            </a:pPr>
            <a:r>
              <a:rPr lang="en-US" sz="24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Storage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5708156">
            <a:off x="13765200" y="4679338"/>
            <a:ext cx="339714" cy="943649"/>
          </a:xfrm>
          <a:custGeom>
            <a:avLst/>
            <a:gdLst/>
            <a:ahLst/>
            <a:cxnLst/>
            <a:rect r="r" b="b" t="t" l="l"/>
            <a:pathLst>
              <a:path h="943649" w="339714">
                <a:moveTo>
                  <a:pt x="0" y="0"/>
                </a:moveTo>
                <a:lnTo>
                  <a:pt x="339713" y="0"/>
                </a:lnTo>
                <a:lnTo>
                  <a:pt x="339713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9773284">
            <a:off x="15633536" y="6090122"/>
            <a:ext cx="339714" cy="943649"/>
          </a:xfrm>
          <a:custGeom>
            <a:avLst/>
            <a:gdLst/>
            <a:ahLst/>
            <a:cxnLst/>
            <a:rect r="r" b="b" t="t" l="l"/>
            <a:pathLst>
              <a:path h="943649" w="339714">
                <a:moveTo>
                  <a:pt x="0" y="0"/>
                </a:moveTo>
                <a:lnTo>
                  <a:pt x="339714" y="0"/>
                </a:lnTo>
                <a:lnTo>
                  <a:pt x="339714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-5400000">
            <a:off x="13566374" y="7724465"/>
            <a:ext cx="339714" cy="943649"/>
          </a:xfrm>
          <a:custGeom>
            <a:avLst/>
            <a:gdLst/>
            <a:ahLst/>
            <a:cxnLst/>
            <a:rect r="r" b="b" t="t" l="l"/>
            <a:pathLst>
              <a:path h="943649" w="339714">
                <a:moveTo>
                  <a:pt x="0" y="0"/>
                </a:moveTo>
                <a:lnTo>
                  <a:pt x="339714" y="0"/>
                </a:lnTo>
                <a:lnTo>
                  <a:pt x="339714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9489" y="2493689"/>
            <a:ext cx="1302119" cy="1174087"/>
            <a:chOff x="0" y="0"/>
            <a:chExt cx="342945" cy="309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945" cy="309225"/>
            </a:xfrm>
            <a:custGeom>
              <a:avLst/>
              <a:gdLst/>
              <a:ahLst/>
              <a:cxnLst/>
              <a:rect r="r" b="b" t="t" l="l"/>
              <a:pathLst>
                <a:path h="309225" w="342945">
                  <a:moveTo>
                    <a:pt x="154612" y="0"/>
                  </a:moveTo>
                  <a:lnTo>
                    <a:pt x="188333" y="0"/>
                  </a:lnTo>
                  <a:cubicBezTo>
                    <a:pt x="229338" y="0"/>
                    <a:pt x="268665" y="16289"/>
                    <a:pt x="297660" y="45285"/>
                  </a:cubicBezTo>
                  <a:cubicBezTo>
                    <a:pt x="326656" y="74280"/>
                    <a:pt x="342945" y="113607"/>
                    <a:pt x="342945" y="154612"/>
                  </a:cubicBezTo>
                  <a:lnTo>
                    <a:pt x="342945" y="154612"/>
                  </a:lnTo>
                  <a:cubicBezTo>
                    <a:pt x="342945" y="240002"/>
                    <a:pt x="273723" y="309225"/>
                    <a:pt x="188333" y="309225"/>
                  </a:cubicBezTo>
                  <a:lnTo>
                    <a:pt x="154612" y="309225"/>
                  </a:lnTo>
                  <a:cubicBezTo>
                    <a:pt x="69222" y="309225"/>
                    <a:pt x="0" y="240002"/>
                    <a:pt x="0" y="154612"/>
                  </a:cubicBezTo>
                  <a:lnTo>
                    <a:pt x="0" y="154612"/>
                  </a:lnTo>
                  <a:cubicBezTo>
                    <a:pt x="0" y="69222"/>
                    <a:pt x="69222" y="0"/>
                    <a:pt x="154612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342945" cy="299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58907" y="6909"/>
            <a:ext cx="5029093" cy="10280091"/>
            <a:chOff x="0" y="0"/>
            <a:chExt cx="1324535" cy="27075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4535" cy="2707514"/>
            </a:xfrm>
            <a:custGeom>
              <a:avLst/>
              <a:gdLst/>
              <a:ahLst/>
              <a:cxnLst/>
              <a:rect r="r" b="b" t="t" l="l"/>
              <a:pathLst>
                <a:path h="2707514" w="1324535">
                  <a:moveTo>
                    <a:pt x="0" y="0"/>
                  </a:moveTo>
                  <a:lnTo>
                    <a:pt x="1324535" y="0"/>
                  </a:lnTo>
                  <a:lnTo>
                    <a:pt x="1324535" y="2707514"/>
                  </a:lnTo>
                  <a:lnTo>
                    <a:pt x="0" y="2707514"/>
                  </a:ln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324535" cy="2697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22155" y="5857586"/>
            <a:ext cx="6201524" cy="5073320"/>
            <a:chOff x="0" y="0"/>
            <a:chExt cx="960778" cy="7859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0778" cy="785990"/>
            </a:xfrm>
            <a:custGeom>
              <a:avLst/>
              <a:gdLst/>
              <a:ahLst/>
              <a:cxnLst/>
              <a:rect r="r" b="b" t="t" l="l"/>
              <a:pathLst>
                <a:path h="785990" w="960778">
                  <a:moveTo>
                    <a:pt x="28713" y="0"/>
                  </a:moveTo>
                  <a:lnTo>
                    <a:pt x="932065" y="0"/>
                  </a:lnTo>
                  <a:cubicBezTo>
                    <a:pt x="947923" y="0"/>
                    <a:pt x="960778" y="12855"/>
                    <a:pt x="960778" y="28713"/>
                  </a:cubicBezTo>
                  <a:lnTo>
                    <a:pt x="960778" y="757277"/>
                  </a:lnTo>
                  <a:cubicBezTo>
                    <a:pt x="960778" y="764892"/>
                    <a:pt x="957753" y="772196"/>
                    <a:pt x="952369" y="777580"/>
                  </a:cubicBezTo>
                  <a:cubicBezTo>
                    <a:pt x="946984" y="782965"/>
                    <a:pt x="939681" y="785990"/>
                    <a:pt x="932065" y="785990"/>
                  </a:cubicBezTo>
                  <a:lnTo>
                    <a:pt x="28713" y="785990"/>
                  </a:lnTo>
                  <a:cubicBezTo>
                    <a:pt x="12855" y="785990"/>
                    <a:pt x="0" y="773135"/>
                    <a:pt x="0" y="757277"/>
                  </a:cubicBezTo>
                  <a:lnTo>
                    <a:pt x="0" y="28713"/>
                  </a:lnTo>
                  <a:cubicBezTo>
                    <a:pt x="0" y="12855"/>
                    <a:pt x="12855" y="0"/>
                    <a:pt x="28713" y="0"/>
                  </a:cubicBezTo>
                  <a:close/>
                </a:path>
              </a:pathLst>
            </a:custGeom>
            <a:blipFill>
              <a:blip r:embed="rId4"/>
              <a:stretch>
                <a:fillRect l="-11394" t="0" r="-1139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022155" y="2425093"/>
            <a:ext cx="6201524" cy="3044851"/>
            <a:chOff x="0" y="0"/>
            <a:chExt cx="960778" cy="4717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0778" cy="471727"/>
            </a:xfrm>
            <a:custGeom>
              <a:avLst/>
              <a:gdLst/>
              <a:ahLst/>
              <a:cxnLst/>
              <a:rect r="r" b="b" t="t" l="l"/>
              <a:pathLst>
                <a:path h="471727" w="960778">
                  <a:moveTo>
                    <a:pt x="28713" y="0"/>
                  </a:moveTo>
                  <a:lnTo>
                    <a:pt x="932065" y="0"/>
                  </a:lnTo>
                  <a:cubicBezTo>
                    <a:pt x="947923" y="0"/>
                    <a:pt x="960778" y="12855"/>
                    <a:pt x="960778" y="28713"/>
                  </a:cubicBezTo>
                  <a:lnTo>
                    <a:pt x="960778" y="443014"/>
                  </a:lnTo>
                  <a:cubicBezTo>
                    <a:pt x="960778" y="458872"/>
                    <a:pt x="947923" y="471727"/>
                    <a:pt x="932065" y="471727"/>
                  </a:cubicBezTo>
                  <a:lnTo>
                    <a:pt x="28713" y="471727"/>
                  </a:lnTo>
                  <a:cubicBezTo>
                    <a:pt x="21098" y="471727"/>
                    <a:pt x="13795" y="468702"/>
                    <a:pt x="8410" y="463317"/>
                  </a:cubicBezTo>
                  <a:cubicBezTo>
                    <a:pt x="3025" y="457933"/>
                    <a:pt x="0" y="450629"/>
                    <a:pt x="0" y="443014"/>
                  </a:cubicBezTo>
                  <a:lnTo>
                    <a:pt x="0" y="28713"/>
                  </a:lnTo>
                  <a:cubicBezTo>
                    <a:pt x="0" y="12855"/>
                    <a:pt x="12855" y="0"/>
                    <a:pt x="2871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0974" r="0" b="-1097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50277" y="8708206"/>
            <a:ext cx="2155480" cy="550094"/>
            <a:chOff x="0" y="0"/>
            <a:chExt cx="567698" cy="1448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7698" cy="144881"/>
            </a:xfrm>
            <a:custGeom>
              <a:avLst/>
              <a:gdLst/>
              <a:ahLst/>
              <a:cxnLst/>
              <a:rect r="r" b="b" t="t" l="l"/>
              <a:pathLst>
                <a:path h="144881" w="567698">
                  <a:moveTo>
                    <a:pt x="72440" y="0"/>
                  </a:moveTo>
                  <a:lnTo>
                    <a:pt x="495258" y="0"/>
                  </a:lnTo>
                  <a:cubicBezTo>
                    <a:pt x="535266" y="0"/>
                    <a:pt x="567698" y="32433"/>
                    <a:pt x="567698" y="72440"/>
                  </a:cubicBezTo>
                  <a:lnTo>
                    <a:pt x="567698" y="72440"/>
                  </a:lnTo>
                  <a:cubicBezTo>
                    <a:pt x="567698" y="112448"/>
                    <a:pt x="535266" y="144881"/>
                    <a:pt x="495258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567698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255082" y="8783453"/>
            <a:ext cx="399599" cy="399599"/>
          </a:xfrm>
          <a:custGeom>
            <a:avLst/>
            <a:gdLst/>
            <a:ahLst/>
            <a:cxnLst/>
            <a:rect r="r" b="b" t="t" l="l"/>
            <a:pathLst>
              <a:path h="399599" w="399599">
                <a:moveTo>
                  <a:pt x="0" y="0"/>
                </a:moveTo>
                <a:lnTo>
                  <a:pt x="399599" y="0"/>
                </a:lnTo>
                <a:lnTo>
                  <a:pt x="399599" y="399599"/>
                </a:lnTo>
                <a:lnTo>
                  <a:pt x="0" y="399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63868" y="2680970"/>
            <a:ext cx="7028114" cy="18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Apa itu sistem komputer?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0277" y="4486926"/>
            <a:ext cx="7493723" cy="379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Sistem kom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puter adalah kombinasi dari perangkat keras (hardware), perangkat lunak (software), dan sumber daya manusia (brainware) yang bekerja sama untuk memproses data dan menghasilkan informasi. Komponen-komponen ini saling berinteraksi untuk menjalankan berbagai tugas, seperti memproses data, menyimpan informasi, dan menjalankan instruksi dari pengguna.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40977" y="8842283"/>
            <a:ext cx="139454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Visit Now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E2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-902278"/>
            <a:ext cx="12039163" cy="12091557"/>
            <a:chOff x="0" y="0"/>
            <a:chExt cx="80927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9278" cy="812800"/>
            </a:xfrm>
            <a:custGeom>
              <a:avLst/>
              <a:gdLst/>
              <a:ahLst/>
              <a:cxnLst/>
              <a:rect r="r" b="b" t="t" l="l"/>
              <a:pathLst>
                <a:path h="812800" w="809278">
                  <a:moveTo>
                    <a:pt x="404639" y="0"/>
                  </a:moveTo>
                  <a:cubicBezTo>
                    <a:pt x="181163" y="0"/>
                    <a:pt x="0" y="181951"/>
                    <a:pt x="0" y="406400"/>
                  </a:cubicBezTo>
                  <a:cubicBezTo>
                    <a:pt x="0" y="630849"/>
                    <a:pt x="181163" y="812800"/>
                    <a:pt x="404639" y="812800"/>
                  </a:cubicBezTo>
                  <a:cubicBezTo>
                    <a:pt x="628115" y="812800"/>
                    <a:pt x="809278" y="630849"/>
                    <a:pt x="809278" y="406400"/>
                  </a:cubicBezTo>
                  <a:cubicBezTo>
                    <a:pt x="809278" y="181951"/>
                    <a:pt x="628115" y="0"/>
                    <a:pt x="404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5870" y="85725"/>
              <a:ext cx="657538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548759" y="4518952"/>
            <a:ext cx="6994608" cy="129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b="true" sz="8839">
                <a:solidFill>
                  <a:srgbClr val="2E637B"/>
                </a:solidFill>
                <a:latin typeface="DM Sans Bold"/>
                <a:ea typeface="DM Sans Bold"/>
                <a:cs typeface="DM Sans Bold"/>
                <a:sym typeface="DM Sans Bold"/>
              </a:rPr>
              <a:t>HARDWARE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09597" y="3188290"/>
            <a:ext cx="5344877" cy="5519915"/>
          </a:xfrm>
          <a:custGeom>
            <a:avLst/>
            <a:gdLst/>
            <a:ahLst/>
            <a:cxnLst/>
            <a:rect r="r" b="b" t="t" l="l"/>
            <a:pathLst>
              <a:path h="5519915" w="5344877">
                <a:moveTo>
                  <a:pt x="0" y="0"/>
                </a:moveTo>
                <a:lnTo>
                  <a:pt x="5344877" y="0"/>
                </a:lnTo>
                <a:lnTo>
                  <a:pt x="5344877" y="5519916"/>
                </a:lnTo>
                <a:lnTo>
                  <a:pt x="0" y="5519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6" t="-1052" r="0" b="-10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939123" y="8708206"/>
            <a:ext cx="2320177" cy="550094"/>
            <a:chOff x="0" y="0"/>
            <a:chExt cx="611076" cy="144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1076" cy="144881"/>
            </a:xfrm>
            <a:custGeom>
              <a:avLst/>
              <a:gdLst/>
              <a:ahLst/>
              <a:cxnLst/>
              <a:rect r="r" b="b" t="t" l="l"/>
              <a:pathLst>
                <a:path h="144881" w="611076">
                  <a:moveTo>
                    <a:pt x="72440" y="0"/>
                  </a:moveTo>
                  <a:lnTo>
                    <a:pt x="538635" y="0"/>
                  </a:lnTo>
                  <a:cubicBezTo>
                    <a:pt x="578643" y="0"/>
                    <a:pt x="611076" y="32433"/>
                    <a:pt x="611076" y="72440"/>
                  </a:cubicBezTo>
                  <a:lnTo>
                    <a:pt x="611076" y="72440"/>
                  </a:lnTo>
                  <a:cubicBezTo>
                    <a:pt x="611076" y="112448"/>
                    <a:pt x="578643" y="144881"/>
                    <a:pt x="538635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611076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685096" y="8783453"/>
            <a:ext cx="399599" cy="399599"/>
          </a:xfrm>
          <a:custGeom>
            <a:avLst/>
            <a:gdLst/>
            <a:ahLst/>
            <a:cxnLst/>
            <a:rect r="r" b="b" t="t" l="l"/>
            <a:pathLst>
              <a:path h="399599" w="399599">
                <a:moveTo>
                  <a:pt x="0" y="0"/>
                </a:moveTo>
                <a:lnTo>
                  <a:pt x="399600" y="0"/>
                </a:lnTo>
                <a:lnTo>
                  <a:pt x="399600" y="399599"/>
                </a:lnTo>
                <a:lnTo>
                  <a:pt x="0" y="399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29823" y="8842283"/>
            <a:ext cx="139454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Start Slide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925599" y="2017696"/>
            <a:ext cx="5262216" cy="8783375"/>
            <a:chOff x="0" y="0"/>
            <a:chExt cx="763876" cy="12750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3876" cy="1275016"/>
            </a:xfrm>
            <a:custGeom>
              <a:avLst/>
              <a:gdLst/>
              <a:ahLst/>
              <a:cxnLst/>
              <a:rect r="r" b="b" t="t" l="l"/>
              <a:pathLst>
                <a:path h="1275016" w="763876">
                  <a:moveTo>
                    <a:pt x="33838" y="0"/>
                  </a:moveTo>
                  <a:lnTo>
                    <a:pt x="730038" y="0"/>
                  </a:lnTo>
                  <a:cubicBezTo>
                    <a:pt x="748726" y="0"/>
                    <a:pt x="763876" y="15150"/>
                    <a:pt x="763876" y="33838"/>
                  </a:cubicBezTo>
                  <a:lnTo>
                    <a:pt x="763876" y="1241178"/>
                  </a:lnTo>
                  <a:cubicBezTo>
                    <a:pt x="763876" y="1259866"/>
                    <a:pt x="748726" y="1275016"/>
                    <a:pt x="730038" y="1275016"/>
                  </a:cubicBezTo>
                  <a:lnTo>
                    <a:pt x="33838" y="1275016"/>
                  </a:lnTo>
                  <a:cubicBezTo>
                    <a:pt x="24864" y="1275016"/>
                    <a:pt x="16257" y="1271451"/>
                    <a:pt x="9911" y="1265105"/>
                  </a:cubicBezTo>
                  <a:cubicBezTo>
                    <a:pt x="3565" y="1258759"/>
                    <a:pt x="0" y="1250152"/>
                    <a:pt x="0" y="1241178"/>
                  </a:cubicBezTo>
                  <a:lnTo>
                    <a:pt x="0" y="33838"/>
                  </a:lnTo>
                  <a:cubicBezTo>
                    <a:pt x="0" y="24864"/>
                    <a:pt x="3565" y="16257"/>
                    <a:pt x="9911" y="9911"/>
                  </a:cubicBezTo>
                  <a:cubicBezTo>
                    <a:pt x="16257" y="3565"/>
                    <a:pt x="24864" y="0"/>
                    <a:pt x="33838" y="0"/>
                  </a:cubicBezTo>
                  <a:close/>
                </a:path>
              </a:pathLst>
            </a:custGeom>
            <a:blipFill>
              <a:blip r:embed="rId4"/>
              <a:stretch>
                <a:fillRect l="-98367" t="0" r="-98367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0069" y="3215026"/>
            <a:ext cx="1126590" cy="797582"/>
            <a:chOff x="0" y="0"/>
            <a:chExt cx="296715" cy="2100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6715" cy="210063"/>
            </a:xfrm>
            <a:custGeom>
              <a:avLst/>
              <a:gdLst/>
              <a:ahLst/>
              <a:cxnLst/>
              <a:rect r="r" b="b" t="t" l="l"/>
              <a:pathLst>
                <a:path h="210063" w="296715">
                  <a:moveTo>
                    <a:pt x="105031" y="0"/>
                  </a:moveTo>
                  <a:lnTo>
                    <a:pt x="191684" y="0"/>
                  </a:lnTo>
                  <a:cubicBezTo>
                    <a:pt x="219540" y="0"/>
                    <a:pt x="246255" y="11066"/>
                    <a:pt x="265952" y="30763"/>
                  </a:cubicBezTo>
                  <a:cubicBezTo>
                    <a:pt x="285649" y="50460"/>
                    <a:pt x="296715" y="77175"/>
                    <a:pt x="296715" y="105031"/>
                  </a:cubicBezTo>
                  <a:lnTo>
                    <a:pt x="296715" y="105031"/>
                  </a:lnTo>
                  <a:cubicBezTo>
                    <a:pt x="296715" y="132887"/>
                    <a:pt x="285649" y="159603"/>
                    <a:pt x="265952" y="179300"/>
                  </a:cubicBezTo>
                  <a:cubicBezTo>
                    <a:pt x="246255" y="198997"/>
                    <a:pt x="219540" y="210063"/>
                    <a:pt x="191684" y="210063"/>
                  </a:cubicBezTo>
                  <a:lnTo>
                    <a:pt x="105031" y="210063"/>
                  </a:lnTo>
                  <a:cubicBezTo>
                    <a:pt x="77175" y="210063"/>
                    <a:pt x="50460" y="198997"/>
                    <a:pt x="30763" y="179300"/>
                  </a:cubicBezTo>
                  <a:cubicBezTo>
                    <a:pt x="11066" y="159603"/>
                    <a:pt x="0" y="132887"/>
                    <a:pt x="0" y="105031"/>
                  </a:cubicBezTo>
                  <a:lnTo>
                    <a:pt x="0" y="105031"/>
                  </a:lnTo>
                  <a:cubicBezTo>
                    <a:pt x="0" y="77175"/>
                    <a:pt x="11066" y="50460"/>
                    <a:pt x="30763" y="30763"/>
                  </a:cubicBezTo>
                  <a:cubicBezTo>
                    <a:pt x="50460" y="11066"/>
                    <a:pt x="77175" y="0"/>
                    <a:pt x="105031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296715" cy="20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14448" y="3243601"/>
            <a:ext cx="4090277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Hardware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8026" y="4204024"/>
            <a:ext cx="4846258" cy="413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94"/>
              </a:lnSpc>
            </a:pPr>
            <a:r>
              <a:rPr lang="en-US" sz="1944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Perangkat keras (hardware) adalah komponen fisik dari komputer yang dapat dilihat dan disentuh secara langsung.</a:t>
            </a:r>
          </a:p>
          <a:p>
            <a:pPr algn="just">
              <a:lnSpc>
                <a:spcPts val="3694"/>
              </a:lnSpc>
            </a:pPr>
            <a:r>
              <a:rPr lang="en-US" sz="1944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Perangkat keras berfungsi untuk mendukung proses input, pemrosesan, penyimpanan, dan output data agar komputer dapat bekerja dengan baik.</a:t>
            </a:r>
          </a:p>
          <a:p>
            <a:pPr algn="just" marL="0" indent="0" lvl="0">
              <a:lnSpc>
                <a:spcPts val="369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433578" y="2807110"/>
            <a:ext cx="332247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perangkat  masukan (Input unit)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413058" y="4372147"/>
            <a:ext cx="4681758" cy="1431757"/>
            <a:chOff x="0" y="0"/>
            <a:chExt cx="1233056" cy="3770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3056" cy="377088"/>
            </a:xfrm>
            <a:custGeom>
              <a:avLst/>
              <a:gdLst/>
              <a:ahLst/>
              <a:cxnLst/>
              <a:rect r="r" b="b" t="t" l="l"/>
              <a:pathLst>
                <a:path h="377088" w="1233056">
                  <a:moveTo>
                    <a:pt x="38034" y="0"/>
                  </a:moveTo>
                  <a:lnTo>
                    <a:pt x="1195022" y="0"/>
                  </a:lnTo>
                  <a:cubicBezTo>
                    <a:pt x="1205109" y="0"/>
                    <a:pt x="1214783" y="4007"/>
                    <a:pt x="1221916" y="11140"/>
                  </a:cubicBezTo>
                  <a:cubicBezTo>
                    <a:pt x="1229049" y="18272"/>
                    <a:pt x="1233056" y="27946"/>
                    <a:pt x="1233056" y="38034"/>
                  </a:cubicBezTo>
                  <a:lnTo>
                    <a:pt x="1233056" y="339055"/>
                  </a:lnTo>
                  <a:cubicBezTo>
                    <a:pt x="1233056" y="349142"/>
                    <a:pt x="1229049" y="358816"/>
                    <a:pt x="1221916" y="365948"/>
                  </a:cubicBezTo>
                  <a:cubicBezTo>
                    <a:pt x="1214783" y="373081"/>
                    <a:pt x="1205109" y="377088"/>
                    <a:pt x="1195022" y="377088"/>
                  </a:cubicBezTo>
                  <a:lnTo>
                    <a:pt x="38034" y="377088"/>
                  </a:lnTo>
                  <a:cubicBezTo>
                    <a:pt x="27946" y="377088"/>
                    <a:pt x="18272" y="373081"/>
                    <a:pt x="11140" y="365948"/>
                  </a:cubicBezTo>
                  <a:cubicBezTo>
                    <a:pt x="4007" y="358816"/>
                    <a:pt x="0" y="349142"/>
                    <a:pt x="0" y="339055"/>
                  </a:cubicBezTo>
                  <a:lnTo>
                    <a:pt x="0" y="38034"/>
                  </a:lnTo>
                  <a:cubicBezTo>
                    <a:pt x="0" y="27946"/>
                    <a:pt x="4007" y="18272"/>
                    <a:pt x="11140" y="11140"/>
                  </a:cubicBezTo>
                  <a:cubicBezTo>
                    <a:pt x="18272" y="4007"/>
                    <a:pt x="27946" y="0"/>
                    <a:pt x="38034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1233056" cy="36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595391" y="4541731"/>
            <a:ext cx="390683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perangkat pemrosesan (processing unit)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32538" y="3098472"/>
            <a:ext cx="206904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8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37462" y="4760070"/>
            <a:ext cx="206904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8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Freeform 25" id="25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413058" y="7969254"/>
            <a:ext cx="4681758" cy="1431757"/>
            <a:chOff x="0" y="0"/>
            <a:chExt cx="1233056" cy="3770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3056" cy="377088"/>
            </a:xfrm>
            <a:custGeom>
              <a:avLst/>
              <a:gdLst/>
              <a:ahLst/>
              <a:cxnLst/>
              <a:rect r="r" b="b" t="t" l="l"/>
              <a:pathLst>
                <a:path h="377088" w="1233056">
                  <a:moveTo>
                    <a:pt x="38034" y="0"/>
                  </a:moveTo>
                  <a:lnTo>
                    <a:pt x="1195022" y="0"/>
                  </a:lnTo>
                  <a:cubicBezTo>
                    <a:pt x="1205109" y="0"/>
                    <a:pt x="1214783" y="4007"/>
                    <a:pt x="1221916" y="11140"/>
                  </a:cubicBezTo>
                  <a:cubicBezTo>
                    <a:pt x="1229049" y="18272"/>
                    <a:pt x="1233056" y="27946"/>
                    <a:pt x="1233056" y="38034"/>
                  </a:cubicBezTo>
                  <a:lnTo>
                    <a:pt x="1233056" y="339055"/>
                  </a:lnTo>
                  <a:cubicBezTo>
                    <a:pt x="1233056" y="349142"/>
                    <a:pt x="1229049" y="358816"/>
                    <a:pt x="1221916" y="365948"/>
                  </a:cubicBezTo>
                  <a:cubicBezTo>
                    <a:pt x="1214783" y="373081"/>
                    <a:pt x="1205109" y="377088"/>
                    <a:pt x="1195022" y="377088"/>
                  </a:cubicBezTo>
                  <a:lnTo>
                    <a:pt x="38034" y="377088"/>
                  </a:lnTo>
                  <a:cubicBezTo>
                    <a:pt x="27946" y="377088"/>
                    <a:pt x="18272" y="373081"/>
                    <a:pt x="11140" y="365948"/>
                  </a:cubicBezTo>
                  <a:cubicBezTo>
                    <a:pt x="4007" y="358816"/>
                    <a:pt x="0" y="349142"/>
                    <a:pt x="0" y="339055"/>
                  </a:cubicBezTo>
                  <a:lnTo>
                    <a:pt x="0" y="38034"/>
                  </a:lnTo>
                  <a:cubicBezTo>
                    <a:pt x="0" y="27946"/>
                    <a:pt x="4007" y="18272"/>
                    <a:pt x="11140" y="11140"/>
                  </a:cubicBezTo>
                  <a:cubicBezTo>
                    <a:pt x="18272" y="4007"/>
                    <a:pt x="27946" y="0"/>
                    <a:pt x="38034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1233056" cy="36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742179" y="8297782"/>
            <a:ext cx="4023518" cy="774700"/>
            <a:chOff x="0" y="0"/>
            <a:chExt cx="5364691" cy="1032933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934720" y="-161925"/>
              <a:ext cx="4429971" cy="1194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perangkat keluaran(Output unit)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81187"/>
              <a:ext cx="2758726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989"/>
                </a:lnSpc>
                <a:spcBef>
                  <a:spcPct val="0"/>
                </a:spcBef>
              </a:pPr>
              <a:r>
                <a:rPr lang="en-US" b="true" sz="34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04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607547" y="6403979"/>
            <a:ext cx="332247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Perangkat Penyimpanan (Storage)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06507" y="6695341"/>
            <a:ext cx="206904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8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95744" y="3134329"/>
            <a:ext cx="1126590" cy="797582"/>
            <a:chOff x="0" y="0"/>
            <a:chExt cx="296715" cy="2100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715" cy="210063"/>
            </a:xfrm>
            <a:custGeom>
              <a:avLst/>
              <a:gdLst/>
              <a:ahLst/>
              <a:cxnLst/>
              <a:rect r="r" b="b" t="t" l="l"/>
              <a:pathLst>
                <a:path h="210063" w="296715">
                  <a:moveTo>
                    <a:pt x="105031" y="0"/>
                  </a:moveTo>
                  <a:lnTo>
                    <a:pt x="191684" y="0"/>
                  </a:lnTo>
                  <a:cubicBezTo>
                    <a:pt x="219540" y="0"/>
                    <a:pt x="246255" y="11066"/>
                    <a:pt x="265952" y="30763"/>
                  </a:cubicBezTo>
                  <a:cubicBezTo>
                    <a:pt x="285649" y="50460"/>
                    <a:pt x="296715" y="77175"/>
                    <a:pt x="296715" y="105031"/>
                  </a:cubicBezTo>
                  <a:lnTo>
                    <a:pt x="296715" y="105031"/>
                  </a:lnTo>
                  <a:cubicBezTo>
                    <a:pt x="296715" y="132887"/>
                    <a:pt x="285649" y="159603"/>
                    <a:pt x="265952" y="179300"/>
                  </a:cubicBezTo>
                  <a:cubicBezTo>
                    <a:pt x="246255" y="198997"/>
                    <a:pt x="219540" y="210063"/>
                    <a:pt x="191684" y="210063"/>
                  </a:cubicBezTo>
                  <a:lnTo>
                    <a:pt x="105031" y="210063"/>
                  </a:lnTo>
                  <a:cubicBezTo>
                    <a:pt x="77175" y="210063"/>
                    <a:pt x="50460" y="198997"/>
                    <a:pt x="30763" y="179300"/>
                  </a:cubicBezTo>
                  <a:cubicBezTo>
                    <a:pt x="11066" y="159603"/>
                    <a:pt x="0" y="132887"/>
                    <a:pt x="0" y="105031"/>
                  </a:cubicBezTo>
                  <a:lnTo>
                    <a:pt x="0" y="105031"/>
                  </a:lnTo>
                  <a:cubicBezTo>
                    <a:pt x="0" y="77175"/>
                    <a:pt x="11066" y="50460"/>
                    <a:pt x="30763" y="30763"/>
                  </a:cubicBezTo>
                  <a:cubicBezTo>
                    <a:pt x="50460" y="11066"/>
                    <a:pt x="77175" y="0"/>
                    <a:pt x="105031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96715" cy="20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94223" y="1873525"/>
            <a:ext cx="3823731" cy="3195207"/>
            <a:chOff x="0" y="0"/>
            <a:chExt cx="564520" cy="4717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4520" cy="471727"/>
            </a:xfrm>
            <a:custGeom>
              <a:avLst/>
              <a:gdLst/>
              <a:ahLst/>
              <a:cxnLst/>
              <a:rect r="r" b="b" t="t" l="l"/>
              <a:pathLst>
                <a:path h="471727" w="564520">
                  <a:moveTo>
                    <a:pt x="46568" y="0"/>
                  </a:moveTo>
                  <a:lnTo>
                    <a:pt x="517952" y="0"/>
                  </a:lnTo>
                  <a:cubicBezTo>
                    <a:pt x="530302" y="0"/>
                    <a:pt x="542147" y="4906"/>
                    <a:pt x="550880" y="13640"/>
                  </a:cubicBezTo>
                  <a:cubicBezTo>
                    <a:pt x="559613" y="22373"/>
                    <a:pt x="564520" y="34218"/>
                    <a:pt x="564520" y="46568"/>
                  </a:cubicBezTo>
                  <a:lnTo>
                    <a:pt x="564520" y="425159"/>
                  </a:lnTo>
                  <a:cubicBezTo>
                    <a:pt x="564520" y="450878"/>
                    <a:pt x="543670" y="471727"/>
                    <a:pt x="517952" y="471727"/>
                  </a:cubicBezTo>
                  <a:lnTo>
                    <a:pt x="46568" y="471727"/>
                  </a:lnTo>
                  <a:cubicBezTo>
                    <a:pt x="34218" y="471727"/>
                    <a:pt x="22373" y="466821"/>
                    <a:pt x="13640" y="458088"/>
                  </a:cubicBezTo>
                  <a:cubicBezTo>
                    <a:pt x="4906" y="449354"/>
                    <a:pt x="0" y="437510"/>
                    <a:pt x="0" y="425159"/>
                  </a:cubicBezTo>
                  <a:lnTo>
                    <a:pt x="0" y="46568"/>
                  </a:lnTo>
                  <a:cubicBezTo>
                    <a:pt x="0" y="34218"/>
                    <a:pt x="4906" y="22373"/>
                    <a:pt x="13640" y="13640"/>
                  </a:cubicBezTo>
                  <a:cubicBezTo>
                    <a:pt x="22373" y="4906"/>
                    <a:pt x="34218" y="0"/>
                    <a:pt x="46568" y="0"/>
                  </a:cubicBezTo>
                  <a:close/>
                </a:path>
              </a:pathLst>
            </a:custGeom>
            <a:blipFill>
              <a:blip r:embed="rId4"/>
              <a:stretch>
                <a:fillRect l="-12711" t="0" r="-127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267767" y="5346156"/>
            <a:ext cx="4276643" cy="5650347"/>
            <a:chOff x="0" y="0"/>
            <a:chExt cx="1126359" cy="14881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6359" cy="1488157"/>
            </a:xfrm>
            <a:custGeom>
              <a:avLst/>
              <a:gdLst/>
              <a:ahLst/>
              <a:cxnLst/>
              <a:rect r="r" b="b" t="t" l="l"/>
              <a:pathLst>
                <a:path h="1488157" w="1126359">
                  <a:moveTo>
                    <a:pt x="39826" y="0"/>
                  </a:moveTo>
                  <a:lnTo>
                    <a:pt x="1086533" y="0"/>
                  </a:lnTo>
                  <a:cubicBezTo>
                    <a:pt x="1097095" y="0"/>
                    <a:pt x="1107225" y="4196"/>
                    <a:pt x="1114694" y="11665"/>
                  </a:cubicBezTo>
                  <a:cubicBezTo>
                    <a:pt x="1122163" y="19134"/>
                    <a:pt x="1126359" y="29264"/>
                    <a:pt x="1126359" y="39826"/>
                  </a:cubicBezTo>
                  <a:lnTo>
                    <a:pt x="1126359" y="1448331"/>
                  </a:lnTo>
                  <a:cubicBezTo>
                    <a:pt x="1126359" y="1458894"/>
                    <a:pt x="1122163" y="1469024"/>
                    <a:pt x="1114694" y="1476492"/>
                  </a:cubicBezTo>
                  <a:cubicBezTo>
                    <a:pt x="1107225" y="1483961"/>
                    <a:pt x="1097095" y="1488157"/>
                    <a:pt x="1086533" y="1488157"/>
                  </a:cubicBezTo>
                  <a:lnTo>
                    <a:pt x="39826" y="1488157"/>
                  </a:lnTo>
                  <a:cubicBezTo>
                    <a:pt x="29264" y="1488157"/>
                    <a:pt x="19134" y="1483961"/>
                    <a:pt x="11665" y="1476492"/>
                  </a:cubicBezTo>
                  <a:cubicBezTo>
                    <a:pt x="4196" y="1469024"/>
                    <a:pt x="0" y="1458894"/>
                    <a:pt x="0" y="1448331"/>
                  </a:cubicBezTo>
                  <a:lnTo>
                    <a:pt x="0" y="39826"/>
                  </a:lnTo>
                  <a:cubicBezTo>
                    <a:pt x="0" y="29264"/>
                    <a:pt x="4196" y="19134"/>
                    <a:pt x="11665" y="11665"/>
                  </a:cubicBezTo>
                  <a:cubicBezTo>
                    <a:pt x="19134" y="4196"/>
                    <a:pt x="29264" y="0"/>
                    <a:pt x="39826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126359" cy="1478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494223" y="5628402"/>
            <a:ext cx="3823731" cy="3195207"/>
            <a:chOff x="0" y="0"/>
            <a:chExt cx="564520" cy="4717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4520" cy="471727"/>
            </a:xfrm>
            <a:custGeom>
              <a:avLst/>
              <a:gdLst/>
              <a:ahLst/>
              <a:cxnLst/>
              <a:rect r="r" b="b" t="t" l="l"/>
              <a:pathLst>
                <a:path h="471727" w="564520">
                  <a:moveTo>
                    <a:pt x="46568" y="0"/>
                  </a:moveTo>
                  <a:lnTo>
                    <a:pt x="517952" y="0"/>
                  </a:lnTo>
                  <a:cubicBezTo>
                    <a:pt x="530302" y="0"/>
                    <a:pt x="542147" y="4906"/>
                    <a:pt x="550880" y="13640"/>
                  </a:cubicBezTo>
                  <a:cubicBezTo>
                    <a:pt x="559613" y="22373"/>
                    <a:pt x="564520" y="34218"/>
                    <a:pt x="564520" y="46568"/>
                  </a:cubicBezTo>
                  <a:lnTo>
                    <a:pt x="564520" y="425159"/>
                  </a:lnTo>
                  <a:cubicBezTo>
                    <a:pt x="564520" y="450878"/>
                    <a:pt x="543670" y="471727"/>
                    <a:pt x="517952" y="471727"/>
                  </a:cubicBezTo>
                  <a:lnTo>
                    <a:pt x="46568" y="471727"/>
                  </a:lnTo>
                  <a:cubicBezTo>
                    <a:pt x="34218" y="471727"/>
                    <a:pt x="22373" y="466821"/>
                    <a:pt x="13640" y="458088"/>
                  </a:cubicBezTo>
                  <a:cubicBezTo>
                    <a:pt x="4906" y="449354"/>
                    <a:pt x="0" y="437510"/>
                    <a:pt x="0" y="425159"/>
                  </a:cubicBezTo>
                  <a:lnTo>
                    <a:pt x="0" y="46568"/>
                  </a:lnTo>
                  <a:cubicBezTo>
                    <a:pt x="0" y="34218"/>
                    <a:pt x="4906" y="22373"/>
                    <a:pt x="13640" y="13640"/>
                  </a:cubicBezTo>
                  <a:cubicBezTo>
                    <a:pt x="22373" y="4906"/>
                    <a:pt x="34218" y="0"/>
                    <a:pt x="46568" y="0"/>
                  </a:cubicBezTo>
                  <a:close/>
                </a:path>
              </a:pathLst>
            </a:custGeom>
            <a:blipFill>
              <a:blip r:embed="rId5"/>
              <a:stretch>
                <a:fillRect l="-25422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79599" y="6950959"/>
            <a:ext cx="2226960" cy="550094"/>
            <a:chOff x="0" y="0"/>
            <a:chExt cx="586524" cy="1448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6524" cy="144881"/>
            </a:xfrm>
            <a:custGeom>
              <a:avLst/>
              <a:gdLst/>
              <a:ahLst/>
              <a:cxnLst/>
              <a:rect r="r" b="b" t="t" l="l"/>
              <a:pathLst>
                <a:path h="144881" w="586524">
                  <a:moveTo>
                    <a:pt x="72440" y="0"/>
                  </a:moveTo>
                  <a:lnTo>
                    <a:pt x="514084" y="0"/>
                  </a:lnTo>
                  <a:cubicBezTo>
                    <a:pt x="554092" y="0"/>
                    <a:pt x="586524" y="32433"/>
                    <a:pt x="586524" y="72440"/>
                  </a:cubicBezTo>
                  <a:lnTo>
                    <a:pt x="586524" y="72440"/>
                  </a:lnTo>
                  <a:cubicBezTo>
                    <a:pt x="586524" y="112448"/>
                    <a:pt x="554092" y="144881"/>
                    <a:pt x="514084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586524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264844" y="7026206"/>
            <a:ext cx="399599" cy="399599"/>
          </a:xfrm>
          <a:custGeom>
            <a:avLst/>
            <a:gdLst/>
            <a:ahLst/>
            <a:cxnLst/>
            <a:rect r="r" b="b" t="t" l="l"/>
            <a:pathLst>
              <a:path h="399599" w="399599">
                <a:moveTo>
                  <a:pt x="0" y="0"/>
                </a:moveTo>
                <a:lnTo>
                  <a:pt x="399600" y="0"/>
                </a:lnTo>
                <a:lnTo>
                  <a:pt x="399600" y="399600"/>
                </a:lnTo>
                <a:lnTo>
                  <a:pt x="0" y="39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20124" y="3268405"/>
            <a:ext cx="4533957" cy="126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18"/>
              </a:lnSpc>
              <a:spcBef>
                <a:spcPct val="0"/>
              </a:spcBef>
            </a:pPr>
            <a:r>
              <a:rPr lang="en-US" sz="431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Perangkat Masukan (Input)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20124" y="4796881"/>
            <a:ext cx="4533957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Digunakan untuk mema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sukkan data atau perintah ke komputer.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68285" y="2972404"/>
            <a:ext cx="5191015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Keyboa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rd adalah alat input utama yang digunakan untuk memasukkan data berupa huruf, angka, simbol, maupun perintah ke dalam komputer.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18880" y="6739663"/>
            <a:ext cx="5622066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Mouse b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erfungsi sebagai alat penunjuk (pointer device) yang digunakan untuk menggerakkan kursor di layar dan memilih perintah.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68285" y="2393387"/>
            <a:ext cx="2544913" cy="43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67"/>
              </a:lnSpc>
              <a:spcBef>
                <a:spcPct val="0"/>
              </a:spcBef>
            </a:pPr>
            <a:r>
              <a:rPr lang="en-US" b="true" sz="304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Keyboard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70299" y="7085036"/>
            <a:ext cx="139454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Next Slide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18880" y="6164362"/>
            <a:ext cx="2544913" cy="43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67"/>
              </a:lnSpc>
              <a:spcBef>
                <a:spcPct val="0"/>
              </a:spcBef>
            </a:pPr>
            <a:r>
              <a:rPr lang="en-US" b="true" sz="304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Mouse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93079" y="2024900"/>
            <a:ext cx="5543139" cy="2850391"/>
            <a:chOff x="0" y="0"/>
            <a:chExt cx="917365" cy="4717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7365" cy="471727"/>
            </a:xfrm>
            <a:custGeom>
              <a:avLst/>
              <a:gdLst/>
              <a:ahLst/>
              <a:cxnLst/>
              <a:rect r="r" b="b" t="t" l="l"/>
              <a:pathLst>
                <a:path h="471727" w="917365">
                  <a:moveTo>
                    <a:pt x="32123" y="0"/>
                  </a:moveTo>
                  <a:lnTo>
                    <a:pt x="885242" y="0"/>
                  </a:lnTo>
                  <a:cubicBezTo>
                    <a:pt x="902983" y="0"/>
                    <a:pt x="917365" y="14382"/>
                    <a:pt x="917365" y="32123"/>
                  </a:cubicBezTo>
                  <a:lnTo>
                    <a:pt x="917365" y="439604"/>
                  </a:lnTo>
                  <a:cubicBezTo>
                    <a:pt x="917365" y="448123"/>
                    <a:pt x="913981" y="456294"/>
                    <a:pt x="907956" y="462318"/>
                  </a:cubicBezTo>
                  <a:cubicBezTo>
                    <a:pt x="901932" y="468343"/>
                    <a:pt x="893761" y="471727"/>
                    <a:pt x="885242" y="471727"/>
                  </a:cubicBezTo>
                  <a:lnTo>
                    <a:pt x="32123" y="471727"/>
                  </a:lnTo>
                  <a:cubicBezTo>
                    <a:pt x="23604" y="471727"/>
                    <a:pt x="15433" y="468343"/>
                    <a:pt x="9409" y="462318"/>
                  </a:cubicBezTo>
                  <a:cubicBezTo>
                    <a:pt x="3384" y="456294"/>
                    <a:pt x="0" y="448123"/>
                    <a:pt x="0" y="439604"/>
                  </a:cubicBezTo>
                  <a:lnTo>
                    <a:pt x="0" y="32123"/>
                  </a:lnTo>
                  <a:cubicBezTo>
                    <a:pt x="0" y="23604"/>
                    <a:pt x="3384" y="15433"/>
                    <a:pt x="9409" y="9409"/>
                  </a:cubicBezTo>
                  <a:cubicBezTo>
                    <a:pt x="15433" y="3384"/>
                    <a:pt x="23604" y="0"/>
                    <a:pt x="3212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882" r="0" b="-1488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true" rot="0">
            <a:off x="-303371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959087" y="4634932"/>
            <a:ext cx="5543139" cy="2850391"/>
            <a:chOff x="0" y="0"/>
            <a:chExt cx="917365" cy="4717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7365" cy="471727"/>
            </a:xfrm>
            <a:custGeom>
              <a:avLst/>
              <a:gdLst/>
              <a:ahLst/>
              <a:cxnLst/>
              <a:rect r="r" b="b" t="t" l="l"/>
              <a:pathLst>
                <a:path h="471727" w="917365">
                  <a:moveTo>
                    <a:pt x="32123" y="0"/>
                  </a:moveTo>
                  <a:lnTo>
                    <a:pt x="885242" y="0"/>
                  </a:lnTo>
                  <a:cubicBezTo>
                    <a:pt x="902983" y="0"/>
                    <a:pt x="917365" y="14382"/>
                    <a:pt x="917365" y="32123"/>
                  </a:cubicBezTo>
                  <a:lnTo>
                    <a:pt x="917365" y="439604"/>
                  </a:lnTo>
                  <a:cubicBezTo>
                    <a:pt x="917365" y="448123"/>
                    <a:pt x="913981" y="456294"/>
                    <a:pt x="907956" y="462318"/>
                  </a:cubicBezTo>
                  <a:cubicBezTo>
                    <a:pt x="901932" y="468343"/>
                    <a:pt x="893761" y="471727"/>
                    <a:pt x="885242" y="471727"/>
                  </a:cubicBezTo>
                  <a:lnTo>
                    <a:pt x="32123" y="471727"/>
                  </a:lnTo>
                  <a:cubicBezTo>
                    <a:pt x="23604" y="471727"/>
                    <a:pt x="15433" y="468343"/>
                    <a:pt x="9409" y="462318"/>
                  </a:cubicBezTo>
                  <a:cubicBezTo>
                    <a:pt x="3384" y="456294"/>
                    <a:pt x="0" y="448123"/>
                    <a:pt x="0" y="439604"/>
                  </a:cubicBezTo>
                  <a:lnTo>
                    <a:pt x="0" y="32123"/>
                  </a:lnTo>
                  <a:cubicBezTo>
                    <a:pt x="0" y="23604"/>
                    <a:pt x="3384" y="15433"/>
                    <a:pt x="9409" y="9409"/>
                  </a:cubicBezTo>
                  <a:cubicBezTo>
                    <a:pt x="15433" y="3384"/>
                    <a:pt x="23604" y="0"/>
                    <a:pt x="3212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4782" r="0" b="-1478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693079" y="7142968"/>
            <a:ext cx="5543139" cy="2850391"/>
            <a:chOff x="0" y="0"/>
            <a:chExt cx="917365" cy="4717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7365" cy="471727"/>
            </a:xfrm>
            <a:custGeom>
              <a:avLst/>
              <a:gdLst/>
              <a:ahLst/>
              <a:cxnLst/>
              <a:rect r="r" b="b" t="t" l="l"/>
              <a:pathLst>
                <a:path h="471727" w="917365">
                  <a:moveTo>
                    <a:pt x="32123" y="0"/>
                  </a:moveTo>
                  <a:lnTo>
                    <a:pt x="885242" y="0"/>
                  </a:lnTo>
                  <a:cubicBezTo>
                    <a:pt x="902983" y="0"/>
                    <a:pt x="917365" y="14382"/>
                    <a:pt x="917365" y="32123"/>
                  </a:cubicBezTo>
                  <a:lnTo>
                    <a:pt x="917365" y="439604"/>
                  </a:lnTo>
                  <a:cubicBezTo>
                    <a:pt x="917365" y="448123"/>
                    <a:pt x="913981" y="456294"/>
                    <a:pt x="907956" y="462318"/>
                  </a:cubicBezTo>
                  <a:cubicBezTo>
                    <a:pt x="901932" y="468343"/>
                    <a:pt x="893761" y="471727"/>
                    <a:pt x="885242" y="471727"/>
                  </a:cubicBezTo>
                  <a:lnTo>
                    <a:pt x="32123" y="471727"/>
                  </a:lnTo>
                  <a:cubicBezTo>
                    <a:pt x="23604" y="471727"/>
                    <a:pt x="15433" y="468343"/>
                    <a:pt x="9409" y="462318"/>
                  </a:cubicBezTo>
                  <a:cubicBezTo>
                    <a:pt x="3384" y="456294"/>
                    <a:pt x="0" y="448123"/>
                    <a:pt x="0" y="439604"/>
                  </a:cubicBezTo>
                  <a:lnTo>
                    <a:pt x="0" y="32123"/>
                  </a:lnTo>
                  <a:cubicBezTo>
                    <a:pt x="0" y="23604"/>
                    <a:pt x="3384" y="15433"/>
                    <a:pt x="9409" y="9409"/>
                  </a:cubicBezTo>
                  <a:cubicBezTo>
                    <a:pt x="15433" y="3384"/>
                    <a:pt x="23604" y="0"/>
                    <a:pt x="32123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4782" r="0" b="-1478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88276" y="2900820"/>
            <a:ext cx="7571024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Joystick adalah perangkat input yang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digunakan terutama untuk mengontrol permainan (game) atau simulasi.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88276" y="2468459"/>
            <a:ext cx="4205898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JoystIck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7103" y="5492570"/>
            <a:ext cx="8067580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Touchpad bekerja dengan mendeteksi sentuhan jari pengguna di permukaannya untuk menggerakkan pointer (kursor) di layar komputer.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7103" y="5142272"/>
            <a:ext cx="4205898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Touchpad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29016" y="8399002"/>
            <a:ext cx="7530284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0"/>
              </a:lnSpc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Scanne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 digunakan untuk mengubah dokumen atau gambar fisik menjadi bentuk digital agar dapat disimpan dan diedit di komputer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29016" y="7966641"/>
            <a:ext cx="4205898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Scanner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183602"/>
            <a:ext cx="1126590" cy="797582"/>
            <a:chOff x="0" y="0"/>
            <a:chExt cx="296715" cy="2100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715" cy="210063"/>
            </a:xfrm>
            <a:custGeom>
              <a:avLst/>
              <a:gdLst/>
              <a:ahLst/>
              <a:cxnLst/>
              <a:rect r="r" b="b" t="t" l="l"/>
              <a:pathLst>
                <a:path h="210063" w="296715">
                  <a:moveTo>
                    <a:pt x="105031" y="0"/>
                  </a:moveTo>
                  <a:lnTo>
                    <a:pt x="191684" y="0"/>
                  </a:lnTo>
                  <a:cubicBezTo>
                    <a:pt x="219540" y="0"/>
                    <a:pt x="246255" y="11066"/>
                    <a:pt x="265952" y="30763"/>
                  </a:cubicBezTo>
                  <a:cubicBezTo>
                    <a:pt x="285649" y="50460"/>
                    <a:pt x="296715" y="77175"/>
                    <a:pt x="296715" y="105031"/>
                  </a:cubicBezTo>
                  <a:lnTo>
                    <a:pt x="296715" y="105031"/>
                  </a:lnTo>
                  <a:cubicBezTo>
                    <a:pt x="296715" y="132887"/>
                    <a:pt x="285649" y="159603"/>
                    <a:pt x="265952" y="179300"/>
                  </a:cubicBezTo>
                  <a:cubicBezTo>
                    <a:pt x="246255" y="198997"/>
                    <a:pt x="219540" y="210063"/>
                    <a:pt x="191684" y="210063"/>
                  </a:cubicBezTo>
                  <a:lnTo>
                    <a:pt x="105031" y="210063"/>
                  </a:lnTo>
                  <a:cubicBezTo>
                    <a:pt x="77175" y="210063"/>
                    <a:pt x="50460" y="198997"/>
                    <a:pt x="30763" y="179300"/>
                  </a:cubicBezTo>
                  <a:cubicBezTo>
                    <a:pt x="11066" y="159603"/>
                    <a:pt x="0" y="132887"/>
                    <a:pt x="0" y="105031"/>
                  </a:cubicBezTo>
                  <a:lnTo>
                    <a:pt x="0" y="105031"/>
                  </a:lnTo>
                  <a:cubicBezTo>
                    <a:pt x="0" y="77175"/>
                    <a:pt x="11066" y="50460"/>
                    <a:pt x="30763" y="30763"/>
                  </a:cubicBezTo>
                  <a:cubicBezTo>
                    <a:pt x="50460" y="11066"/>
                    <a:pt x="77175" y="0"/>
                    <a:pt x="105031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96715" cy="20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522943"/>
            <a:ext cx="412011" cy="41201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16838" y="6464827"/>
            <a:ext cx="412011" cy="4120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true" rot="0">
            <a:off x="-852197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8184" y="2316952"/>
            <a:ext cx="5816395" cy="61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9"/>
              </a:lnSpc>
              <a:spcBef>
                <a:spcPct val="0"/>
              </a:spcBef>
            </a:pPr>
            <a:r>
              <a:rPr lang="en-US" sz="418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Perangkat Pemrosesan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3151485"/>
            <a:ext cx="8623445" cy="2679700"/>
            <a:chOff x="0" y="0"/>
            <a:chExt cx="2271195" cy="7057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71195" cy="705765"/>
            </a:xfrm>
            <a:custGeom>
              <a:avLst/>
              <a:gdLst/>
              <a:ahLst/>
              <a:cxnLst/>
              <a:rect r="r" b="b" t="t" l="l"/>
              <a:pathLst>
                <a:path h="705765" w="2271195">
                  <a:moveTo>
                    <a:pt x="21547" y="0"/>
                  </a:moveTo>
                  <a:lnTo>
                    <a:pt x="2249649" y="0"/>
                  </a:lnTo>
                  <a:cubicBezTo>
                    <a:pt x="2255363" y="0"/>
                    <a:pt x="2260844" y="2270"/>
                    <a:pt x="2264884" y="6311"/>
                  </a:cubicBezTo>
                  <a:cubicBezTo>
                    <a:pt x="2268925" y="10352"/>
                    <a:pt x="2271195" y="15832"/>
                    <a:pt x="2271195" y="21547"/>
                  </a:cubicBezTo>
                  <a:lnTo>
                    <a:pt x="2271195" y="684218"/>
                  </a:lnTo>
                  <a:cubicBezTo>
                    <a:pt x="2271195" y="689932"/>
                    <a:pt x="2268925" y="695413"/>
                    <a:pt x="2264884" y="699454"/>
                  </a:cubicBezTo>
                  <a:cubicBezTo>
                    <a:pt x="2260844" y="703494"/>
                    <a:pt x="2255363" y="705765"/>
                    <a:pt x="2249649" y="705765"/>
                  </a:cubicBezTo>
                  <a:lnTo>
                    <a:pt x="21547" y="705765"/>
                  </a:lnTo>
                  <a:cubicBezTo>
                    <a:pt x="15832" y="705765"/>
                    <a:pt x="10352" y="703494"/>
                    <a:pt x="6311" y="699454"/>
                  </a:cubicBezTo>
                  <a:cubicBezTo>
                    <a:pt x="2270" y="695413"/>
                    <a:pt x="0" y="689932"/>
                    <a:pt x="0" y="684218"/>
                  </a:cubicBezTo>
                  <a:lnTo>
                    <a:pt x="0" y="21547"/>
                  </a:lnTo>
                  <a:cubicBezTo>
                    <a:pt x="0" y="15832"/>
                    <a:pt x="2270" y="10352"/>
                    <a:pt x="6311" y="6311"/>
                  </a:cubicBezTo>
                  <a:cubicBezTo>
                    <a:pt x="10352" y="2270"/>
                    <a:pt x="15832" y="0"/>
                    <a:pt x="21547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2271195" cy="696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58451" y="3227685"/>
            <a:ext cx="7866256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erangkat pemrosesan adalah komponen utama komputer yang bertugas mengolah data yang diterima dari perangkat input menjadi informasi yang berguna.</a:t>
            </a:r>
          </a:p>
          <a:p>
            <a:pPr algn="just" marL="0" indent="0" lvl="0">
              <a:lnSpc>
                <a:spcPts val="3800"/>
              </a:lnSpc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Bagian ini sering disebut sebagai otak komputer karena melakukan semua perhitungan dan pengendalian sistem.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7153285"/>
            <a:ext cx="5183263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Tempat semua k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omponen utama komputer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terpasang.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Menghu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ungk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 CPU, RAM, penyimpanan, dan pe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rangkat lainnya agar d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apat berkomunikasi.</a:t>
            </a:r>
          </a:p>
          <a:p>
            <a:pPr algn="just" marL="0" indent="0" lvl="1">
              <a:lnSpc>
                <a:spcPts val="30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116838" y="7373976"/>
            <a:ext cx="4678002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meng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lah data grafis da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sual.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Banyak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igunak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lam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in g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afis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ame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, dan kece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an buatan (AI).</a:t>
            </a:r>
          </a:p>
          <a:p>
            <a:pPr algn="just" marL="0" indent="0" lvl="1">
              <a:lnSpc>
                <a:spcPts val="3000"/>
              </a:lnSpc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11444213" y="2547395"/>
            <a:ext cx="4900794" cy="3079232"/>
            <a:chOff x="0" y="0"/>
            <a:chExt cx="6534392" cy="4105643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49347" cy="54934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637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8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1073518"/>
              <a:ext cx="6534392" cy="303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737373"/>
                  </a:solidFill>
                  <a:latin typeface="Poppins"/>
                  <a:ea typeface="Poppins"/>
                  <a:cs typeface="Poppins"/>
                  <a:sym typeface="Poppins"/>
                </a:rPr>
                <a:t>Merupakan inti dari sistem komputer.</a:t>
              </a:r>
            </a:p>
            <a:p>
              <a:pPr algn="just"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737373"/>
                  </a:solidFill>
                  <a:latin typeface="Poppins"/>
                  <a:ea typeface="Poppins"/>
                  <a:cs typeface="Poppins"/>
                  <a:sym typeface="Poppins"/>
                </a:rPr>
                <a:t>Bertugas untuk mengolah data dan menjalankan instruksi program.</a:t>
              </a:r>
            </a:p>
            <a:p>
              <a:pPr algn="just">
                <a:lnSpc>
                  <a:spcPts val="3000"/>
                </a:lnSpc>
              </a:pP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759567" y="70494"/>
              <a:ext cx="5386239" cy="877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622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CPU (Central P</a:t>
              </a:r>
              <a:r>
                <a:rPr lang="en-US" b="true" sz="2300" strike="noStrike" u="non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rocessing Unit)/ Prosesor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598376" y="6578194"/>
            <a:ext cx="3059914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Motherboard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86514" y="6520079"/>
            <a:ext cx="3769003" cy="65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GPU (Gr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aphics Processing Unit)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2505606" y="6445777"/>
            <a:ext cx="412011" cy="412011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2505606" y="7210587"/>
            <a:ext cx="4820369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meng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ub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ah ar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us l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trik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da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 su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mber d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(AC) me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adi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ar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 y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ses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u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tuk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komponen kompute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 (DC), sehingga semua peran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at p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rosesan bisa b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erf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un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gsi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75281" y="6501029"/>
            <a:ext cx="3769003" cy="3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22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Power Su</a:t>
            </a:r>
            <a:r>
              <a:rPr lang="en-US" b="true" sz="2300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pply Unit (PSU)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0">
            <a:off x="-852197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70170" y="5865331"/>
            <a:ext cx="19664204" cy="4900739"/>
            <a:chOff x="0" y="0"/>
            <a:chExt cx="5179050" cy="12907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79050" cy="1290729"/>
            </a:xfrm>
            <a:custGeom>
              <a:avLst/>
              <a:gdLst/>
              <a:ahLst/>
              <a:cxnLst/>
              <a:rect r="r" b="b" t="t" l="l"/>
              <a:pathLst>
                <a:path h="1290729" w="5179050">
                  <a:moveTo>
                    <a:pt x="9449" y="0"/>
                  </a:moveTo>
                  <a:lnTo>
                    <a:pt x="5169601" y="0"/>
                  </a:lnTo>
                  <a:cubicBezTo>
                    <a:pt x="5172107" y="0"/>
                    <a:pt x="5174510" y="996"/>
                    <a:pt x="5176282" y="2768"/>
                  </a:cubicBezTo>
                  <a:cubicBezTo>
                    <a:pt x="5178054" y="4540"/>
                    <a:pt x="5179050" y="6943"/>
                    <a:pt x="5179050" y="9449"/>
                  </a:cubicBezTo>
                  <a:lnTo>
                    <a:pt x="5179050" y="1281281"/>
                  </a:lnTo>
                  <a:cubicBezTo>
                    <a:pt x="5179050" y="1286499"/>
                    <a:pt x="5174819" y="1290729"/>
                    <a:pt x="5169601" y="1290729"/>
                  </a:cubicBezTo>
                  <a:lnTo>
                    <a:pt x="9449" y="1290729"/>
                  </a:lnTo>
                  <a:cubicBezTo>
                    <a:pt x="4230" y="1290729"/>
                    <a:pt x="0" y="1286499"/>
                    <a:pt x="0" y="1281281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5179050" cy="1281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632553" y="1962406"/>
            <a:ext cx="4241459" cy="3181094"/>
          </a:xfrm>
          <a:custGeom>
            <a:avLst/>
            <a:gdLst/>
            <a:ahLst/>
            <a:cxnLst/>
            <a:rect r="r" b="b" t="t" l="l"/>
            <a:pathLst>
              <a:path h="3181094" w="4241459">
                <a:moveTo>
                  <a:pt x="0" y="0"/>
                </a:moveTo>
                <a:lnTo>
                  <a:pt x="4241459" y="0"/>
                </a:lnTo>
                <a:lnTo>
                  <a:pt x="4241459" y="3181094"/>
                </a:lnTo>
                <a:lnTo>
                  <a:pt x="0" y="318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94926" y="1962406"/>
            <a:ext cx="4356153" cy="2902287"/>
          </a:xfrm>
          <a:custGeom>
            <a:avLst/>
            <a:gdLst/>
            <a:ahLst/>
            <a:cxnLst/>
            <a:rect r="r" b="b" t="t" l="l"/>
            <a:pathLst>
              <a:path h="2902287" w="4356153">
                <a:moveTo>
                  <a:pt x="0" y="0"/>
                </a:moveTo>
                <a:lnTo>
                  <a:pt x="4356153" y="0"/>
                </a:lnTo>
                <a:lnTo>
                  <a:pt x="4356153" y="2902287"/>
                </a:lnTo>
                <a:lnTo>
                  <a:pt x="0" y="29022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32553" y="6843182"/>
            <a:ext cx="3694253" cy="2415118"/>
          </a:xfrm>
          <a:custGeom>
            <a:avLst/>
            <a:gdLst/>
            <a:ahLst/>
            <a:cxnLst/>
            <a:rect r="r" b="b" t="t" l="l"/>
            <a:pathLst>
              <a:path h="2415118" w="3694253">
                <a:moveTo>
                  <a:pt x="0" y="0"/>
                </a:moveTo>
                <a:lnTo>
                  <a:pt x="3694253" y="0"/>
                </a:lnTo>
                <a:lnTo>
                  <a:pt x="3694253" y="2415118"/>
                </a:lnTo>
                <a:lnTo>
                  <a:pt x="0" y="2415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61932" y="6305346"/>
            <a:ext cx="5262240" cy="3505968"/>
          </a:xfrm>
          <a:custGeom>
            <a:avLst/>
            <a:gdLst/>
            <a:ahLst/>
            <a:cxnLst/>
            <a:rect r="r" b="b" t="t" l="l"/>
            <a:pathLst>
              <a:path h="3505968" w="5262240">
                <a:moveTo>
                  <a:pt x="0" y="0"/>
                </a:moveTo>
                <a:lnTo>
                  <a:pt x="5262240" y="0"/>
                </a:lnTo>
                <a:lnTo>
                  <a:pt x="5262240" y="3505968"/>
                </a:lnTo>
                <a:lnTo>
                  <a:pt x="0" y="35059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28202" y="4893268"/>
            <a:ext cx="1902955" cy="51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2"/>
              </a:lnSpc>
              <a:spcBef>
                <a:spcPct val="0"/>
              </a:spcBef>
            </a:pPr>
            <a:r>
              <a:rPr lang="en-US" sz="3581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CPU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68746" y="4964425"/>
            <a:ext cx="3408513" cy="51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2"/>
              </a:lnSpc>
              <a:spcBef>
                <a:spcPct val="0"/>
              </a:spcBef>
            </a:pPr>
            <a:r>
              <a:rPr lang="en-US" sz="3581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Motherboard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68746" y="9570411"/>
            <a:ext cx="3408513" cy="51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2"/>
              </a:lnSpc>
              <a:spcBef>
                <a:spcPct val="0"/>
              </a:spcBef>
            </a:pPr>
            <a:r>
              <a:rPr lang="en-US" sz="3581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Power Supply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32553" y="9570411"/>
            <a:ext cx="3408513" cy="51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2"/>
              </a:lnSpc>
              <a:spcBef>
                <a:spcPct val="0"/>
              </a:spcBef>
            </a:pPr>
            <a:r>
              <a:rPr lang="en-US" sz="3581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GPU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8485"/>
            <a:ext cx="621577" cy="511474"/>
            <a:chOff x="0" y="0"/>
            <a:chExt cx="163708" cy="134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708" cy="134709"/>
            </a:xfrm>
            <a:custGeom>
              <a:avLst/>
              <a:gdLst/>
              <a:ahLst/>
              <a:cxnLst/>
              <a:rect r="r" b="b" t="t" l="l"/>
              <a:pathLst>
                <a:path h="134709" w="163708">
                  <a:moveTo>
                    <a:pt x="67355" y="0"/>
                  </a:moveTo>
                  <a:lnTo>
                    <a:pt x="96353" y="0"/>
                  </a:lnTo>
                  <a:cubicBezTo>
                    <a:pt x="114217" y="0"/>
                    <a:pt x="131348" y="7096"/>
                    <a:pt x="143980" y="19728"/>
                  </a:cubicBezTo>
                  <a:cubicBezTo>
                    <a:pt x="156611" y="32359"/>
                    <a:pt x="163708" y="49491"/>
                    <a:pt x="163708" y="67355"/>
                  </a:cubicBezTo>
                  <a:lnTo>
                    <a:pt x="163708" y="67355"/>
                  </a:lnTo>
                  <a:cubicBezTo>
                    <a:pt x="163708" y="85218"/>
                    <a:pt x="156611" y="102350"/>
                    <a:pt x="143980" y="114982"/>
                  </a:cubicBezTo>
                  <a:cubicBezTo>
                    <a:pt x="131348" y="127613"/>
                    <a:pt x="114217" y="134709"/>
                    <a:pt x="96353" y="134709"/>
                  </a:cubicBezTo>
                  <a:lnTo>
                    <a:pt x="67355" y="134709"/>
                  </a:lnTo>
                  <a:cubicBezTo>
                    <a:pt x="49491" y="134709"/>
                    <a:pt x="32359" y="127613"/>
                    <a:pt x="19728" y="114982"/>
                  </a:cubicBezTo>
                  <a:cubicBezTo>
                    <a:pt x="7096" y="102350"/>
                    <a:pt x="0" y="85218"/>
                    <a:pt x="0" y="67355"/>
                  </a:cubicBezTo>
                  <a:lnTo>
                    <a:pt x="0" y="67355"/>
                  </a:lnTo>
                  <a:cubicBezTo>
                    <a:pt x="0" y="49491"/>
                    <a:pt x="7096" y="32359"/>
                    <a:pt x="19728" y="19728"/>
                  </a:cubicBezTo>
                  <a:cubicBezTo>
                    <a:pt x="32359" y="7096"/>
                    <a:pt x="49491" y="0"/>
                    <a:pt x="67355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3708" cy="125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874" y="1204892"/>
            <a:ext cx="255229" cy="178660"/>
          </a:xfrm>
          <a:custGeom>
            <a:avLst/>
            <a:gdLst/>
            <a:ahLst/>
            <a:cxnLst/>
            <a:rect r="r" b="b" t="t" l="l"/>
            <a:pathLst>
              <a:path h="178660" w="255229">
                <a:moveTo>
                  <a:pt x="0" y="0"/>
                </a:moveTo>
                <a:lnTo>
                  <a:pt x="255229" y="0"/>
                </a:lnTo>
                <a:lnTo>
                  <a:pt x="255229" y="178660"/>
                </a:lnTo>
                <a:lnTo>
                  <a:pt x="0" y="1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30713" y="1019175"/>
            <a:ext cx="1828587" cy="550094"/>
            <a:chOff x="0" y="0"/>
            <a:chExt cx="481603" cy="144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03" cy="144881"/>
            </a:xfrm>
            <a:custGeom>
              <a:avLst/>
              <a:gdLst/>
              <a:ahLst/>
              <a:cxnLst/>
              <a:rect r="r" b="b" t="t" l="l"/>
              <a:pathLst>
                <a:path h="144881" w="481603">
                  <a:moveTo>
                    <a:pt x="72440" y="0"/>
                  </a:moveTo>
                  <a:lnTo>
                    <a:pt x="409163" y="0"/>
                  </a:lnTo>
                  <a:cubicBezTo>
                    <a:pt x="449170" y="0"/>
                    <a:pt x="481603" y="32433"/>
                    <a:pt x="481603" y="72440"/>
                  </a:cubicBezTo>
                  <a:lnTo>
                    <a:pt x="481603" y="72440"/>
                  </a:lnTo>
                  <a:cubicBezTo>
                    <a:pt x="481603" y="112448"/>
                    <a:pt x="449170" y="144881"/>
                    <a:pt x="409163" y="144881"/>
                  </a:cubicBezTo>
                  <a:lnTo>
                    <a:pt x="72440" y="144881"/>
                  </a:lnTo>
                  <a:cubicBezTo>
                    <a:pt x="32433" y="144881"/>
                    <a:pt x="0" y="112448"/>
                    <a:pt x="0" y="72440"/>
                  </a:cubicBezTo>
                  <a:lnTo>
                    <a:pt x="0" y="72440"/>
                  </a:lnTo>
                  <a:cubicBezTo>
                    <a:pt x="0" y="32433"/>
                    <a:pt x="32433" y="0"/>
                    <a:pt x="72440" y="0"/>
                  </a:cubicBezTo>
                  <a:close/>
                </a:path>
              </a:pathLst>
            </a:custGeom>
            <a:solidFill>
              <a:srgbClr val="2E63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481603" cy="13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0">
            <a:off x="-852197" y="9335627"/>
            <a:ext cx="2996450" cy="951373"/>
          </a:xfrm>
          <a:custGeom>
            <a:avLst/>
            <a:gdLst/>
            <a:ahLst/>
            <a:cxnLst/>
            <a:rect r="r" b="b" t="t" l="l"/>
            <a:pathLst>
              <a:path h="951373" w="2996450">
                <a:moveTo>
                  <a:pt x="0" y="951373"/>
                </a:moveTo>
                <a:lnTo>
                  <a:pt x="2996450" y="951373"/>
                </a:lnTo>
                <a:lnTo>
                  <a:pt x="2996450" y="0"/>
                </a:lnTo>
                <a:lnTo>
                  <a:pt x="0" y="0"/>
                </a:lnTo>
                <a:lnTo>
                  <a:pt x="0" y="9513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70170" y="5865331"/>
            <a:ext cx="19664204" cy="4900739"/>
            <a:chOff x="0" y="0"/>
            <a:chExt cx="5179050" cy="12907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79050" cy="1290729"/>
            </a:xfrm>
            <a:custGeom>
              <a:avLst/>
              <a:gdLst/>
              <a:ahLst/>
              <a:cxnLst/>
              <a:rect r="r" b="b" t="t" l="l"/>
              <a:pathLst>
                <a:path h="1290729" w="5179050">
                  <a:moveTo>
                    <a:pt x="9449" y="0"/>
                  </a:moveTo>
                  <a:lnTo>
                    <a:pt x="5169601" y="0"/>
                  </a:lnTo>
                  <a:cubicBezTo>
                    <a:pt x="5172107" y="0"/>
                    <a:pt x="5174510" y="996"/>
                    <a:pt x="5176282" y="2768"/>
                  </a:cubicBezTo>
                  <a:cubicBezTo>
                    <a:pt x="5178054" y="4540"/>
                    <a:pt x="5179050" y="6943"/>
                    <a:pt x="5179050" y="9449"/>
                  </a:cubicBezTo>
                  <a:lnTo>
                    <a:pt x="5179050" y="1281281"/>
                  </a:lnTo>
                  <a:cubicBezTo>
                    <a:pt x="5179050" y="1286499"/>
                    <a:pt x="5174819" y="1290729"/>
                    <a:pt x="5169601" y="1290729"/>
                  </a:cubicBezTo>
                  <a:lnTo>
                    <a:pt x="9449" y="1290729"/>
                  </a:lnTo>
                  <a:cubicBezTo>
                    <a:pt x="4230" y="1290729"/>
                    <a:pt x="0" y="1286499"/>
                    <a:pt x="0" y="1281281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D0E2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5179050" cy="1281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91507" y="1153252"/>
            <a:ext cx="24513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SMKN 3 SKA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02226" y="1153252"/>
            <a:ext cx="168556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"/>
              </a:lnSpc>
              <a:spcBef>
                <a:spcPct val="0"/>
              </a:spcBef>
            </a:pPr>
            <a:r>
              <a:rPr lang="en-US" sz="2000">
                <a:solidFill>
                  <a:srgbClr val="D0E2EC"/>
                </a:solidFill>
                <a:latin typeface="DM Sans"/>
                <a:ea typeface="DM Sans"/>
                <a:cs typeface="DM Sans"/>
                <a:sym typeface="DM Sans"/>
              </a:rPr>
              <a:t>See More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08752" y="3585066"/>
            <a:ext cx="4070496" cy="118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50"/>
              </a:lnSpc>
            </a:pPr>
            <a:r>
              <a:rPr lang="en-US" sz="6233" u="sng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  <a:hlinkClick r:id="rId6" tooltip="https://youtu.be/IEYFlGLAhyo?si=uz0018N6N4YP-P7j"/>
              </a:rPr>
              <a:t>Youtube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DAG2JDvNzBk</dc:identifier>
  <dcterms:modified xsi:type="dcterms:W3CDTF">2011-08-01T06:04:30Z</dcterms:modified>
  <cp:revision>1</cp:revision>
  <dc:title>Sistem Komputer - Informatika</dc:title>
</cp:coreProperties>
</file>